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7" r:id="rId4"/>
    <p:sldId id="270" r:id="rId5"/>
    <p:sldId id="265" r:id="rId6"/>
    <p:sldId id="271" r:id="rId7"/>
    <p:sldId id="286" r:id="rId8"/>
    <p:sldId id="288" r:id="rId9"/>
    <p:sldId id="289" r:id="rId10"/>
    <p:sldId id="290" r:id="rId11"/>
    <p:sldId id="294" r:id="rId12"/>
    <p:sldId id="295" r:id="rId13"/>
    <p:sldId id="297" r:id="rId14"/>
    <p:sldId id="280" r:id="rId15"/>
    <p:sldId id="279" r:id="rId16"/>
    <p:sldId id="282" r:id="rId17"/>
    <p:sldId id="283" r:id="rId18"/>
    <p:sldId id="299" r:id="rId19"/>
    <p:sldId id="303" r:id="rId20"/>
    <p:sldId id="300" r:id="rId21"/>
    <p:sldId id="302" r:id="rId22"/>
    <p:sldId id="281" r:id="rId23"/>
    <p:sldId id="298" r:id="rId24"/>
    <p:sldId id="306" r:id="rId25"/>
    <p:sldId id="309" r:id="rId26"/>
    <p:sldId id="310" r:id="rId27"/>
    <p:sldId id="311" r:id="rId28"/>
    <p:sldId id="307" r:id="rId29"/>
    <p:sldId id="304" r:id="rId30"/>
    <p:sldId id="313" r:id="rId31"/>
    <p:sldId id="272" r:id="rId32"/>
    <p:sldId id="276" r:id="rId33"/>
    <p:sldId id="277" r:id="rId34"/>
    <p:sldId id="268" r:id="rId35"/>
    <p:sldId id="314" r:id="rId3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66" autoAdjust="0"/>
  </p:normalViewPr>
  <p:slideViewPr>
    <p:cSldViewPr>
      <p:cViewPr varScale="1">
        <p:scale>
          <a:sx n="71" d="100"/>
          <a:sy n="71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Zvezek2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List1!$A$9</c:f>
              <c:strCache>
                <c:ptCount val="1"/>
                <c:pt idx="0">
                  <c:v>Univerza v Mariboru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List1!$E$9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Univerza v Ljubljani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List1!$E$10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Univerza na Primorskem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3"/>
          <c:order val="3"/>
          <c:tx>
            <c:strRef>
              <c:f>List1!$A$12</c:f>
              <c:strCache>
                <c:ptCount val="1"/>
                <c:pt idx="0">
                  <c:v>IMFM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List1!$A$13</c:f>
              <c:strCache>
                <c:ptCount val="1"/>
                <c:pt idx="0">
                  <c:v>ZRSŠ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5"/>
          <c:order val="5"/>
          <c:tx>
            <c:strRef>
              <c:f>List1!$A$14</c:f>
              <c:strCache>
                <c:ptCount val="1"/>
                <c:pt idx="0">
                  <c:v>Studio ALP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6"/>
          <c:tx>
            <c:strRef>
              <c:f>List1!$A$15</c:f>
              <c:strCache>
                <c:ptCount val="1"/>
                <c:pt idx="0">
                  <c:v>Hiša eksperimentov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7"/>
          <c:order val="7"/>
          <c:tx>
            <c:strRef>
              <c:f>List1!$A$16</c:f>
              <c:strCache>
                <c:ptCount val="1"/>
                <c:pt idx="0">
                  <c:v>Ljudska univerza Sl.Bistrica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8"/>
          <c:order val="8"/>
          <c:tx>
            <c:strRef>
              <c:f>List1!$A$17</c:f>
              <c:strCache>
                <c:ptCount val="1"/>
                <c:pt idx="0">
                  <c:v>osnovne šole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List1!$E$17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9"/>
          <c:order val="9"/>
          <c:tx>
            <c:strRef>
              <c:f>List1!$A$18</c:f>
              <c:strCache>
                <c:ptCount val="1"/>
                <c:pt idx="0">
                  <c:v>srednje šole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List1!$E$18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0"/>
          <c:order val="10"/>
          <c:tx>
            <c:strRef>
              <c:f>List1!$A$19</c:f>
              <c:strCache>
                <c:ptCount val="1"/>
                <c:pt idx="0">
                  <c:v>vrtci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sl-SI"/>
              </a:p>
            </c:txPr>
            <c:showVal val="1"/>
          </c:dLbls>
          <c:val>
            <c:numRef>
              <c:f>List1!$E$19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hape val="box"/>
        <c:axId val="42119552"/>
        <c:axId val="42121088"/>
        <c:axId val="0"/>
      </c:bar3DChart>
      <c:catAx>
        <c:axId val="42119552"/>
        <c:scaling>
          <c:orientation val="minMax"/>
        </c:scaling>
        <c:delete val="1"/>
        <c:axPos val="b"/>
        <c:tickLblPos val="none"/>
        <c:crossAx val="42121088"/>
        <c:crosses val="autoZero"/>
        <c:auto val="1"/>
        <c:lblAlgn val="ctr"/>
        <c:lblOffset val="100"/>
      </c:catAx>
      <c:valAx>
        <c:axId val="421210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sl-SI"/>
          </a:p>
        </c:txPr>
        <c:crossAx val="42119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050631658084605"/>
          <c:y val="5.3252405949256475E-2"/>
          <c:w val="0.29282700537187734"/>
          <c:h val="0.89349518810148765"/>
        </c:manualLayout>
      </c:layout>
      <c:txPr>
        <a:bodyPr/>
        <a:lstStyle/>
        <a:p>
          <a:pPr>
            <a:defRPr sz="1600"/>
          </a:pPr>
          <a:endParaRPr lang="sl-SI"/>
        </a:p>
      </c:txPr>
    </c:legend>
    <c:plotVisOnly val="1"/>
  </c:chart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885E-B0E1-4C45-ADA1-0D8D3C4AC020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7D7E-55D2-4E18-8C42-A36F6DE7221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C14C9-7F6B-45AE-ABA3-920F39D7644C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070D-3603-426D-90D2-6718BB9085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B3C2D-77AF-4D28-A654-2A7E16DFB0ED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8519-061B-4077-ACD1-BC91A7E653B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en konektor 1"/>
          <p:cNvSpPr>
            <a:spLocks noChangeShapeType="1"/>
          </p:cNvSpPr>
          <p:nvPr/>
        </p:nvSpPr>
        <p:spPr bwMode="auto">
          <a:xfrm>
            <a:off x="514350" y="6072206"/>
            <a:ext cx="8629650" cy="2381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pic>
        <p:nvPicPr>
          <p:cNvPr id="3" name="Slika 7" descr="Logotip_FNM_barvn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6143625"/>
            <a:ext cx="25939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9" descr="LOGOTIP-ESS-SLO-CB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6429375" y="6046788"/>
            <a:ext cx="292893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10" descr="logo mšš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0" y="6072188"/>
            <a:ext cx="36131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en konektor 1"/>
          <p:cNvSpPr>
            <a:spLocks noChangeShapeType="1"/>
          </p:cNvSpPr>
          <p:nvPr/>
        </p:nvSpPr>
        <p:spPr bwMode="auto">
          <a:xfrm>
            <a:off x="514350" y="6072206"/>
            <a:ext cx="8629650" cy="2381"/>
          </a:xfrm>
          <a:prstGeom prst="line">
            <a:avLst/>
          </a:prstGeom>
          <a:noFill/>
          <a:ln w="158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pic>
        <p:nvPicPr>
          <p:cNvPr id="3" name="Slika 7" descr="Logotip_FNM_barvn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6143625"/>
            <a:ext cx="25939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9" descr="LOGOTIP-ESS-SLO-CB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6429375" y="6046788"/>
            <a:ext cx="292893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10" descr="logo mšš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0" y="6072188"/>
            <a:ext cx="36131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72A3-9231-45CB-9230-9EEB74D17A67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409A4-3B00-4FDF-ABCF-926010DD9EA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0761-86CC-441D-A3E4-108931F1B5EB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1F2E4-5F89-4182-8497-057910AB83A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34259-E0A5-496E-AECA-AE827B79DB36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0F9E-7BF7-492E-9F15-2FF71493AB2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C3C77-5389-4C52-84B1-877AE9F2B63C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1B36C-4929-4492-ABC6-9CF5BB8887C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AE581-BA84-45BA-B7E0-8F858A9FFDBB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A1824-ED5F-4BC5-BAA5-DBA71DF35DC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BAA0A-EFB5-4DF4-ADC8-A17EB32109AB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0FAE6-8E38-462B-826F-5B54F1536BC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D653C-26C8-41D7-9150-F00031468929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8FC1-9F79-4351-A81C-D352707326E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136A1-82E3-472B-A8CD-874E2F79A72C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5881-A98D-442A-81FA-EA0F3F952F7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EF4A85-1B54-441D-B916-F7B622D4D522}" type="datetimeFigureOut">
              <a:rPr lang="sl-SI"/>
              <a:pPr>
                <a:defRPr/>
              </a:pPr>
              <a:t>19.9.2011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B761EB-4059-4C5C-9B5E-EE06D254358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fnm.koroska.uni-mb.si/owa/redir.aspx?C=4a5bc930b195473885d871ae6cb16b6e&amp;URL=http://www.dest.gov.au/sectors/training_skills/publications_resources/profiles/nbeet/post_compulsory_education_training.ht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mpetence.uni-mb.si/publikacije.html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mpetence.uni-mb.si/kazalniki/01.04.2009%20-%2030.06.2009/S1.06_PregledInIzborZnanstvenihTemInSodobnihSpecialnoDidakticnihStrategij.pdf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mihamazzini.com/slonadom/dom47.ht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mpetence.uni-mb.si/default.htm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9.jpeg"/><Relationship Id="rId7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hyperlink" Target="http://distance.pfmb.uni-mb.si/mod/resource/view.php?id=292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mpetence.uni-mb.si/kazalniki/01.10.2008%20-%2031.12.2008/S1.01_Analiza_stanja_naravoslovne_pismenosti_po_solski_vertikali.pdf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mpetence.uni-mb.si/publikacije.html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OJ:L:2006:394:0010:0018:SL:PDF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OJ:L:2006:394:0010:0018:SL:PDF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oljeZBesedilom 3"/>
          <p:cNvSpPr txBox="1">
            <a:spLocks noChangeArrowheads="1"/>
          </p:cNvSpPr>
          <p:nvPr/>
        </p:nvSpPr>
        <p:spPr bwMode="auto">
          <a:xfrm>
            <a:off x="323850" y="5476875"/>
            <a:ext cx="489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000">
                <a:latin typeface="Calibri" pitchFamily="34" charset="0"/>
              </a:rPr>
              <a:t>Izvedbo projekta financirata Evropska unija v okviru Evropskega socialnega sklada</a:t>
            </a:r>
          </a:p>
          <a:p>
            <a:r>
              <a:rPr lang="sl-SI" sz="1000">
                <a:latin typeface="Calibri" pitchFamily="34" charset="0"/>
              </a:rPr>
              <a:t>in Ministrstvo za šolstvo in šport Republike Slovenije.</a:t>
            </a:r>
          </a:p>
        </p:txBody>
      </p:sp>
      <p:pic>
        <p:nvPicPr>
          <p:cNvPr id="2051" name="Slika 4" descr="logo_MSS_barvn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973638"/>
            <a:ext cx="2232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Slika 5" descr="logo_ES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970463"/>
            <a:ext cx="1871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PoljeZBesedilom 6"/>
          <p:cNvSpPr txBox="1">
            <a:spLocks noChangeArrowheads="1"/>
          </p:cNvSpPr>
          <p:nvPr/>
        </p:nvSpPr>
        <p:spPr bwMode="auto">
          <a:xfrm>
            <a:off x="250825" y="1557338"/>
            <a:ext cx="8642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 sz="3200" b="1">
                <a:latin typeface="Calibri" pitchFamily="34" charset="0"/>
              </a:rPr>
              <a:t>Zaključna konferenca projekta </a:t>
            </a:r>
          </a:p>
          <a:p>
            <a:pPr algn="ctr"/>
            <a:r>
              <a:rPr lang="sl-SI" sz="3200" b="1">
                <a:latin typeface="Calibri" pitchFamily="34" charset="0"/>
              </a:rPr>
              <a:t>RAZVOJ NARAVOSLOVNIH KOMPETENC</a:t>
            </a:r>
          </a:p>
          <a:p>
            <a:pPr algn="ctr"/>
            <a:endParaRPr lang="sl-SI" sz="3200" b="1">
              <a:latin typeface="Calibri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23850" y="3429000"/>
            <a:ext cx="8569325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Pregled rezultatov projekta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Doc. dr. Andrej </a:t>
            </a:r>
            <a:r>
              <a:rPr lang="sl-SI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Šorgo</a:t>
            </a:r>
            <a:endParaRPr lang="sl-SI" sz="28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FNM</a:t>
            </a:r>
          </a:p>
        </p:txBody>
      </p:sp>
      <p:pic>
        <p:nvPicPr>
          <p:cNvPr id="2055" name="Slika 11" descr="logo_fn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115888"/>
            <a:ext cx="22733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/>
              <a:t>Ključne kompetence in naravoslovje</a:t>
            </a:r>
            <a:endParaRPr lang="sl-SI" b="1" dirty="0"/>
          </a:p>
        </p:txBody>
      </p:sp>
      <p:pic>
        <p:nvPicPr>
          <p:cNvPr id="12291" name="Picture 2" descr="Ključne kompetence"/>
          <p:cNvPicPr>
            <a:picLocks noChangeAspect="1" noChangeArrowheads="1"/>
          </p:cNvPicPr>
          <p:nvPr/>
        </p:nvPicPr>
        <p:blipFill>
          <a:blip r:embed="rId2" cstate="print"/>
          <a:srcRect l="1788" t="3343" r="8580" b="37953"/>
          <a:stretch>
            <a:fillRect/>
          </a:stretch>
        </p:blipFill>
        <p:spPr bwMode="auto">
          <a:xfrm>
            <a:off x="357188" y="1571625"/>
            <a:ext cx="85852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714375" y="6051550"/>
            <a:ext cx="739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l-SI" sz="1200"/>
              <a:t>Špernjak in Šorgo, 2009. Predlog za razvoj osnovne kompetence v znanosti in tehnologiji ter digitalne pismenosti </a:t>
            </a:r>
            <a:br>
              <a:rPr lang="sl-SI" sz="1200"/>
            </a:br>
            <a:r>
              <a:rPr lang="sl-SI" sz="1200"/>
              <a:t>pri pouku naravoslovnih predmetov v osnovni šoli s pomočjo računalniško podprtega laboratorijskega dela . </a:t>
            </a:r>
            <a:br>
              <a:rPr lang="sl-SI" sz="1200"/>
            </a:br>
            <a:r>
              <a:rPr lang="sl-SI" sz="1200"/>
              <a:t>Didakta, 18/19, št. 127 (maj 2009), str. 20-25.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smtClean="0"/>
              <a:t>Matematična kompetenca ter osnovne kompetence v znanosti in tehnologiji</a:t>
            </a:r>
            <a:endParaRPr lang="sl-SI" smtClean="0"/>
          </a:p>
        </p:txBody>
      </p:sp>
      <p:sp>
        <p:nvSpPr>
          <p:cNvPr id="13315" name="Ograda vsebine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26050"/>
          </a:xfrm>
        </p:spPr>
        <p:txBody>
          <a:bodyPr>
            <a:spAutoFit/>
          </a:bodyPr>
          <a:lstStyle/>
          <a:p>
            <a:r>
              <a:rPr lang="sl-SI" sz="2800" smtClean="0"/>
              <a:t>Sposobnost in pripravljenost </a:t>
            </a:r>
            <a:r>
              <a:rPr lang="sl-SI" sz="2800" b="1" smtClean="0"/>
              <a:t>uporabe</a:t>
            </a:r>
            <a:r>
              <a:rPr lang="sl-SI" sz="2800" smtClean="0"/>
              <a:t> </a:t>
            </a:r>
            <a:r>
              <a:rPr lang="sl-SI" sz="2800" b="1" smtClean="0"/>
              <a:t>znanja</a:t>
            </a:r>
            <a:r>
              <a:rPr lang="sl-SI" sz="2800" smtClean="0"/>
              <a:t> in metodologije </a:t>
            </a:r>
            <a:r>
              <a:rPr lang="sl-SI" sz="2800" b="1" smtClean="0"/>
              <a:t>za razlago</a:t>
            </a:r>
            <a:r>
              <a:rPr lang="sl-SI" sz="2800" smtClean="0"/>
              <a:t> naravnega sveta z namenom ugotovitve vprašanj </a:t>
            </a:r>
            <a:r>
              <a:rPr lang="sl-SI" sz="2800" b="1" smtClean="0"/>
              <a:t>in </a:t>
            </a:r>
            <a:r>
              <a:rPr lang="pl-PL" sz="2800" b="1" smtClean="0"/>
              <a:t>sklepanja na podlagi dokazov</a:t>
            </a:r>
            <a:r>
              <a:rPr lang="pl-PL" sz="2800" smtClean="0"/>
              <a:t>. </a:t>
            </a:r>
          </a:p>
          <a:p>
            <a:r>
              <a:rPr lang="pl-PL" sz="2800" smtClean="0"/>
              <a:t>Kompetenca v tehnologiji pomeni </a:t>
            </a:r>
            <a:r>
              <a:rPr lang="pl-PL" sz="2800" b="1" smtClean="0"/>
              <a:t>uporabo</a:t>
            </a:r>
            <a:r>
              <a:rPr lang="pl-PL" sz="2800" smtClean="0"/>
              <a:t> </a:t>
            </a:r>
            <a:r>
              <a:rPr lang="sl-SI" sz="2800" smtClean="0"/>
              <a:t>omenjenega </a:t>
            </a:r>
            <a:r>
              <a:rPr lang="sl-SI" sz="2800" b="1" smtClean="0"/>
              <a:t>znanja in metodologije</a:t>
            </a:r>
            <a:r>
              <a:rPr lang="sl-SI" sz="2800" smtClean="0"/>
              <a:t> kot odziv na znane človeške </a:t>
            </a:r>
            <a:r>
              <a:rPr lang="sl-SI" sz="2800" b="1" smtClean="0"/>
              <a:t>želje ali potrebe</a:t>
            </a:r>
            <a:r>
              <a:rPr lang="sl-SI" sz="2800" smtClean="0"/>
              <a:t>.</a:t>
            </a:r>
          </a:p>
          <a:p>
            <a:r>
              <a:rPr lang="sl-SI" sz="2800" smtClean="0"/>
              <a:t>Kompetenca na področju znanosti in tehnologije vključuje </a:t>
            </a:r>
            <a:r>
              <a:rPr lang="sl-SI" sz="2800" b="1" smtClean="0"/>
              <a:t>razumevanje sprememb</a:t>
            </a:r>
            <a:r>
              <a:rPr lang="sl-SI" sz="2800" smtClean="0"/>
              <a:t>,nastalih </a:t>
            </a:r>
            <a:r>
              <a:rPr lang="sl-SI" sz="2800" b="1" smtClean="0"/>
              <a:t>zaradi človeške dejavnosti</a:t>
            </a:r>
            <a:r>
              <a:rPr lang="sl-SI" sz="2800" smtClean="0"/>
              <a:t>, in </a:t>
            </a:r>
            <a:r>
              <a:rPr lang="sl-SI" sz="2800" b="1" smtClean="0"/>
              <a:t>odgovornost</a:t>
            </a:r>
            <a:r>
              <a:rPr lang="sl-SI" sz="2800" smtClean="0"/>
              <a:t> posameznega državljana</a:t>
            </a:r>
            <a:r>
              <a:rPr lang="sl-SI" smtClean="0"/>
              <a:t>.</a:t>
            </a:r>
          </a:p>
          <a:p>
            <a:endParaRPr lang="pl-P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/>
              <a:t>Generične  (prenosljive) kompetence </a:t>
            </a:r>
            <a:r>
              <a:rPr lang="sl-SI" sz="1800" b="1" dirty="0" smtClean="0"/>
              <a:t>(prirejeno po </a:t>
            </a:r>
            <a:r>
              <a:rPr lang="sl-SI" sz="1800" b="1" dirty="0" err="1" smtClean="0"/>
              <a:t>Mayer</a:t>
            </a:r>
            <a:r>
              <a:rPr lang="sl-SI" sz="1800" b="1" dirty="0" smtClean="0"/>
              <a:t>, 1991*)</a:t>
            </a:r>
            <a:endParaRPr lang="sl-SI" sz="18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28625" y="142875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sl-SI" dirty="0" smtClean="0"/>
              <a:t>Sposobnost zbiranja informacij </a:t>
            </a:r>
          </a:p>
          <a:p>
            <a:pPr>
              <a:defRPr/>
            </a:pPr>
            <a:r>
              <a:rPr lang="sl-SI" dirty="0" smtClean="0"/>
              <a:t>Sposobnost analize literature in organizacija informacij</a:t>
            </a:r>
          </a:p>
          <a:p>
            <a:pPr>
              <a:defRPr/>
            </a:pPr>
            <a:r>
              <a:rPr lang="sl-SI" dirty="0" smtClean="0"/>
              <a:t>Sposobnost interpretacije</a:t>
            </a:r>
          </a:p>
          <a:p>
            <a:pPr>
              <a:defRPr/>
            </a:pPr>
            <a:r>
              <a:rPr lang="sl-SI" dirty="0" smtClean="0"/>
              <a:t>Sposobnost sinteze zaključkov</a:t>
            </a:r>
          </a:p>
          <a:p>
            <a:pPr>
              <a:defRPr/>
            </a:pPr>
            <a:r>
              <a:rPr lang="sl-SI" dirty="0" smtClean="0"/>
              <a:t>Sposobnost učenja in reševanja problemov</a:t>
            </a:r>
          </a:p>
          <a:p>
            <a:pPr>
              <a:defRPr/>
            </a:pPr>
            <a:r>
              <a:rPr lang="sl-SI" dirty="0" smtClean="0"/>
              <a:t>Prenos teorije v prakso</a:t>
            </a:r>
          </a:p>
          <a:p>
            <a:pPr>
              <a:defRPr/>
            </a:pPr>
            <a:r>
              <a:rPr lang="sl-SI" dirty="0" smtClean="0"/>
              <a:t>Uporaba matematičnih idej in tehnik</a:t>
            </a:r>
          </a:p>
          <a:p>
            <a:pPr>
              <a:defRPr/>
            </a:pPr>
            <a:r>
              <a:rPr lang="sl-SI" dirty="0" smtClean="0"/>
              <a:t>Prilagajanje novim situacijam</a:t>
            </a:r>
          </a:p>
          <a:p>
            <a:pPr>
              <a:defRPr/>
            </a:pPr>
            <a:r>
              <a:rPr lang="sl-SI" dirty="0" smtClean="0"/>
              <a:t>Skrb za kakovost</a:t>
            </a:r>
          </a:p>
          <a:p>
            <a:pPr>
              <a:defRPr/>
            </a:pPr>
            <a:r>
              <a:rPr lang="sl-SI" dirty="0" smtClean="0"/>
              <a:t>Sposobnost samostojnega in timskega dela</a:t>
            </a:r>
          </a:p>
          <a:p>
            <a:pPr>
              <a:defRPr/>
            </a:pPr>
            <a:r>
              <a:rPr lang="sl-SI" dirty="0" smtClean="0"/>
              <a:t>Organiziranje in načrtovanje dela</a:t>
            </a:r>
          </a:p>
          <a:p>
            <a:pPr>
              <a:defRPr/>
            </a:pPr>
            <a:r>
              <a:rPr lang="sl-SI" dirty="0" smtClean="0"/>
              <a:t>Verbalna in pisna komunikacija</a:t>
            </a:r>
          </a:p>
          <a:p>
            <a:pPr>
              <a:defRPr/>
            </a:pPr>
            <a:r>
              <a:rPr lang="sl-SI" dirty="0" smtClean="0"/>
              <a:t>Medosebna interakcija</a:t>
            </a:r>
          </a:p>
          <a:p>
            <a:pPr>
              <a:defRPr/>
            </a:pPr>
            <a:r>
              <a:rPr lang="sl-SI" dirty="0" smtClean="0"/>
              <a:t>Varnost</a:t>
            </a:r>
            <a:endParaRPr lang="sl-SI" dirty="0"/>
          </a:p>
        </p:txBody>
      </p:sp>
      <p:sp>
        <p:nvSpPr>
          <p:cNvPr id="14340" name="Pravokotnik 3"/>
          <p:cNvSpPr>
            <a:spLocks noChangeArrowheads="1"/>
          </p:cNvSpPr>
          <p:nvPr/>
        </p:nvSpPr>
        <p:spPr bwMode="auto">
          <a:xfrm>
            <a:off x="0" y="6000750"/>
            <a:ext cx="9144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200"/>
              <a:t>*Young people's participation in post-compulsory education and training: report of the Australian Education Council Review Committee. (1991) Australian Education Council Review Committee; National Board of Employment, Education and Training (NBEET), dostopno na spletu: </a:t>
            </a:r>
            <a:r>
              <a:rPr lang="sl-SI" sz="1200" u="sng">
                <a:hlinkClick r:id="rId2"/>
              </a:rPr>
              <a:t>http://www.dest.gov.au/sectors/training_skills/publications_resources/profiles/nbeet/post_compulsory_education_training.htm</a:t>
            </a:r>
            <a:endParaRPr lang="sl-SI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Osebne kompetence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sl-SI" i="1" dirty="0" smtClean="0"/>
              <a:t>radovednost,</a:t>
            </a:r>
          </a:p>
          <a:p>
            <a:pPr>
              <a:defRPr/>
            </a:pPr>
            <a:r>
              <a:rPr lang="sl-SI" i="1" dirty="0" smtClean="0"/>
              <a:t> motivacija,</a:t>
            </a:r>
          </a:p>
          <a:p>
            <a:pPr>
              <a:defRPr/>
            </a:pPr>
            <a:r>
              <a:rPr lang="sl-SI" i="1" dirty="0" smtClean="0"/>
              <a:t> kreativnost,</a:t>
            </a:r>
          </a:p>
          <a:p>
            <a:pPr>
              <a:defRPr/>
            </a:pPr>
            <a:r>
              <a:rPr lang="sl-SI" i="1" dirty="0" smtClean="0"/>
              <a:t> skeptičnost,</a:t>
            </a:r>
          </a:p>
          <a:p>
            <a:pPr>
              <a:defRPr/>
            </a:pPr>
            <a:r>
              <a:rPr lang="sl-SI" i="1" dirty="0" smtClean="0"/>
              <a:t> poštenost, </a:t>
            </a:r>
          </a:p>
          <a:p>
            <a:pPr>
              <a:defRPr/>
            </a:pPr>
            <a:r>
              <a:rPr lang="sl-SI" i="1" dirty="0" smtClean="0"/>
              <a:t>navdušenje,</a:t>
            </a:r>
          </a:p>
          <a:p>
            <a:pPr>
              <a:defRPr/>
            </a:pPr>
            <a:r>
              <a:rPr lang="sl-SI" i="1" dirty="0" smtClean="0"/>
              <a:t> samospoštovanje,</a:t>
            </a:r>
          </a:p>
          <a:p>
            <a:pPr>
              <a:defRPr/>
            </a:pPr>
            <a:r>
              <a:rPr lang="sl-SI" i="1" dirty="0" smtClean="0"/>
              <a:t> zanesljivost,</a:t>
            </a:r>
          </a:p>
          <a:p>
            <a:pPr>
              <a:defRPr/>
            </a:pPr>
            <a:r>
              <a:rPr lang="sl-SI" i="1" dirty="0" smtClean="0"/>
              <a:t> odgovornost,</a:t>
            </a:r>
          </a:p>
          <a:p>
            <a:pPr>
              <a:defRPr/>
            </a:pPr>
            <a:r>
              <a:rPr lang="sl-SI" i="1" dirty="0" smtClean="0"/>
              <a:t> iniciativnost </a:t>
            </a:r>
            <a:r>
              <a:rPr lang="sl-SI" dirty="0" smtClean="0"/>
              <a:t>in</a:t>
            </a:r>
          </a:p>
          <a:p>
            <a:pPr>
              <a:defRPr/>
            </a:pPr>
            <a:r>
              <a:rPr lang="sl-SI" dirty="0" smtClean="0"/>
              <a:t> </a:t>
            </a:r>
            <a:r>
              <a:rPr lang="sl-SI" i="1" dirty="0" smtClean="0"/>
              <a:t>vztrajnost.</a:t>
            </a:r>
            <a:endParaRPr lang="sl-SI" dirty="0"/>
          </a:p>
        </p:txBody>
      </p:sp>
      <p:sp>
        <p:nvSpPr>
          <p:cNvPr id="5" name="Ograda vsebine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sl-SI" b="1" dirty="0" smtClean="0"/>
              <a:t> Povprečen učenec je:</a:t>
            </a:r>
          </a:p>
          <a:p>
            <a:pPr>
              <a:buFont typeface="Arial" charset="0"/>
              <a:buNone/>
              <a:defRPr/>
            </a:pPr>
            <a:endParaRPr lang="sl-SI" b="1" dirty="0" smtClean="0"/>
          </a:p>
          <a:p>
            <a:pPr>
              <a:defRPr/>
            </a:pPr>
            <a:r>
              <a:rPr lang="sl-SI" dirty="0" smtClean="0"/>
              <a:t>Povprečno inteligenten</a:t>
            </a:r>
          </a:p>
          <a:p>
            <a:pPr>
              <a:defRPr/>
            </a:pPr>
            <a:r>
              <a:rPr lang="sl-SI" dirty="0" smtClean="0"/>
              <a:t>Povprečno lep</a:t>
            </a:r>
          </a:p>
          <a:p>
            <a:pPr>
              <a:defRPr/>
            </a:pPr>
            <a:r>
              <a:rPr lang="sl-SI" dirty="0" smtClean="0"/>
              <a:t>Povprečno radoveden,</a:t>
            </a:r>
          </a:p>
          <a:p>
            <a:pPr>
              <a:defRPr/>
            </a:pPr>
            <a:r>
              <a:rPr lang="sl-SI" dirty="0" smtClean="0"/>
              <a:t>…</a:t>
            </a:r>
          </a:p>
          <a:p>
            <a:pPr>
              <a:defRPr/>
            </a:pPr>
            <a:r>
              <a:rPr lang="sl-SI" dirty="0" smtClean="0"/>
              <a:t>…..</a:t>
            </a:r>
            <a:endParaRPr lang="sl-SI" dirty="0"/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4000500"/>
            <a:ext cx="34861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16389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250825" y="476736"/>
            <a:ext cx="856932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979" tIns="0" rIns="55545" bIns="0" anchor="ctr">
            <a:spAutoFit/>
          </a:bodyPr>
          <a:lstStyle/>
          <a:p>
            <a:pPr eaLnBrk="0" hangingPunct="0"/>
            <a:r>
              <a:rPr lang="sl-SI" b="1" dirty="0" smtClean="0"/>
              <a:t>Kompetence </a:t>
            </a:r>
            <a:r>
              <a:rPr lang="sl-SI" b="1" dirty="0"/>
              <a:t>specifične za posamezno </a:t>
            </a:r>
            <a:r>
              <a:rPr lang="sl-SI" b="1" dirty="0" smtClean="0"/>
              <a:t>stroko </a:t>
            </a:r>
            <a:r>
              <a:rPr lang="sl-SI" b="1" dirty="0"/>
              <a:t>(biologija, fizika, kemija) v šolski vertikali</a:t>
            </a:r>
            <a:br>
              <a:rPr lang="sl-SI" b="1" dirty="0"/>
            </a:br>
            <a:endParaRPr lang="sl-SI" b="1" dirty="0"/>
          </a:p>
          <a:p>
            <a:pPr eaLnBrk="0" hangingPunct="0"/>
            <a:r>
              <a:rPr lang="sl-SI" b="1" i="1" dirty="0"/>
              <a:t>Trajanje:</a:t>
            </a:r>
            <a:r>
              <a:rPr lang="sl-SI" i="1" dirty="0"/>
              <a:t> 1.4.2009 - 30.6.2009</a:t>
            </a:r>
            <a:r>
              <a:rPr lang="sl-SI" dirty="0"/>
              <a:t> </a:t>
            </a:r>
            <a:br>
              <a:rPr lang="sl-SI" dirty="0"/>
            </a:br>
            <a:r>
              <a:rPr lang="sl-SI" b="1" i="1" dirty="0"/>
              <a:t>Rezultat:</a:t>
            </a:r>
            <a:r>
              <a:rPr lang="sl-SI" i="1" dirty="0"/>
              <a:t> Kompetence specifične za biološke/fizikalne/kemijske vsebine v šolski vertikali.</a:t>
            </a:r>
            <a:br>
              <a:rPr lang="sl-SI" i="1" dirty="0"/>
            </a:br>
            <a:r>
              <a:rPr lang="sl-SI" dirty="0" err="1" smtClean="0">
                <a:hlinkClick r:id="rId6"/>
              </a:rPr>
              <a:t>S1.03</a:t>
            </a:r>
            <a:r>
              <a:rPr lang="sl-SI" dirty="0" smtClean="0">
                <a:hlinkClick r:id="rId6"/>
              </a:rPr>
              <a:t> </a:t>
            </a:r>
            <a:r>
              <a:rPr lang="sl-SI" dirty="0">
                <a:hlinkClick r:id="rId6"/>
              </a:rPr>
              <a:t>Kompetence </a:t>
            </a:r>
            <a:r>
              <a:rPr lang="sl-SI" dirty="0" smtClean="0">
                <a:hlinkClick r:id="rId6"/>
              </a:rPr>
              <a:t>specifične </a:t>
            </a:r>
            <a:r>
              <a:rPr lang="sl-SI" dirty="0">
                <a:hlinkClick r:id="rId6"/>
              </a:rPr>
              <a:t>za </a:t>
            </a:r>
            <a:r>
              <a:rPr lang="sl-SI" dirty="0" smtClean="0">
                <a:hlinkClick r:id="rId6"/>
              </a:rPr>
              <a:t>biološke vsebine</a:t>
            </a:r>
            <a:endParaRPr lang="sl-SI" dirty="0">
              <a:hlinkClick r:id="rId6"/>
            </a:endParaRPr>
          </a:p>
          <a:p>
            <a:pPr eaLnBrk="0" fontAlgn="ctr" hangingPunct="0"/>
            <a:r>
              <a:rPr lang="sl-SI" dirty="0" err="1" smtClean="0">
                <a:hlinkClick r:id="rId6"/>
              </a:rPr>
              <a:t>S1.04</a:t>
            </a:r>
            <a:r>
              <a:rPr lang="sl-SI" dirty="0" smtClean="0">
                <a:hlinkClick r:id="rId6"/>
              </a:rPr>
              <a:t> </a:t>
            </a:r>
            <a:r>
              <a:rPr lang="sl-SI" dirty="0">
                <a:hlinkClick r:id="rId6"/>
              </a:rPr>
              <a:t>Kompetence </a:t>
            </a:r>
            <a:r>
              <a:rPr lang="sl-SI" dirty="0" smtClean="0">
                <a:hlinkClick r:id="rId6"/>
              </a:rPr>
              <a:t>specifične </a:t>
            </a:r>
            <a:r>
              <a:rPr lang="sl-SI" dirty="0">
                <a:hlinkClick r:id="rId6"/>
              </a:rPr>
              <a:t>za fizikalne </a:t>
            </a:r>
            <a:r>
              <a:rPr lang="sl-SI" dirty="0" smtClean="0">
                <a:hlinkClick r:id="rId6"/>
              </a:rPr>
              <a:t>vsebine</a:t>
            </a:r>
            <a:endParaRPr lang="sl-SI" dirty="0">
              <a:hlinkClick r:id="rId6"/>
            </a:endParaRPr>
          </a:p>
          <a:p>
            <a:pPr eaLnBrk="0" fontAlgn="ctr" hangingPunct="0"/>
            <a:r>
              <a:rPr lang="sl-SI" dirty="0" err="1" smtClean="0">
                <a:hlinkClick r:id="rId6"/>
              </a:rPr>
              <a:t>S1.05</a:t>
            </a:r>
            <a:r>
              <a:rPr lang="sl-SI" dirty="0" smtClean="0">
                <a:hlinkClick r:id="rId6"/>
              </a:rPr>
              <a:t> </a:t>
            </a:r>
            <a:r>
              <a:rPr lang="sl-SI" dirty="0">
                <a:hlinkClick r:id="rId6"/>
              </a:rPr>
              <a:t>Kompetence </a:t>
            </a:r>
            <a:r>
              <a:rPr lang="sl-SI" dirty="0" smtClean="0">
                <a:hlinkClick r:id="rId6"/>
              </a:rPr>
              <a:t>specifične </a:t>
            </a:r>
            <a:r>
              <a:rPr lang="sl-SI" dirty="0">
                <a:hlinkClick r:id="rId6"/>
              </a:rPr>
              <a:t>za kemijske </a:t>
            </a:r>
            <a:r>
              <a:rPr lang="sl-SI" dirty="0" smtClean="0">
                <a:hlinkClick r:id="rId6"/>
              </a:rPr>
              <a:t>vsebine</a:t>
            </a:r>
            <a:endParaRPr lang="sl-SI" dirty="0"/>
          </a:p>
        </p:txBody>
      </p:sp>
      <p:sp>
        <p:nvSpPr>
          <p:cNvPr id="16388" name="PoljeZBesedilom 9"/>
          <p:cNvSpPr txBox="1">
            <a:spLocks noChangeArrowheads="1"/>
          </p:cNvSpPr>
          <p:nvPr/>
        </p:nvSpPr>
        <p:spPr bwMode="auto">
          <a:xfrm>
            <a:off x="136525" y="3429000"/>
            <a:ext cx="90074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b="1" dirty="0"/>
              <a:t>Ključne ugotovitve:</a:t>
            </a:r>
          </a:p>
          <a:p>
            <a:endParaRPr lang="sl-SI" b="1" dirty="0"/>
          </a:p>
          <a:p>
            <a:pPr>
              <a:buFont typeface="Arial" charset="0"/>
              <a:buChar char="•"/>
            </a:pPr>
            <a:r>
              <a:rPr lang="sl-SI" b="1" dirty="0"/>
              <a:t>Naravoslovnih vsebin  ne bi smeli obravnavati izolirano in iztrganih iz konteksta.</a:t>
            </a:r>
          </a:p>
          <a:p>
            <a:pPr>
              <a:buFont typeface="Arial" charset="0"/>
              <a:buChar char="•"/>
            </a:pPr>
            <a:r>
              <a:rPr lang="sl-SI" b="1" dirty="0" err="1"/>
              <a:t>Medpredmetno</a:t>
            </a:r>
            <a:r>
              <a:rPr lang="sl-SI" b="1" dirty="0"/>
              <a:t> povezovanje je nujno, vendar ne na račun zlivanja predmetov.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Naravoslovni predmeti imajo mnogo skupnega, kar omogoča usklajeno</a:t>
            </a:r>
            <a:br>
              <a:rPr lang="sl-SI" b="1" dirty="0"/>
            </a:br>
            <a:r>
              <a:rPr lang="sl-SI" b="1" dirty="0"/>
              <a:t> razvijanje  predvsem generičnih kompetenc.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Vsako predmetno področje ima specifičnosti, ki jih ni mogoče brez škode za</a:t>
            </a:r>
            <a:br>
              <a:rPr lang="sl-SI" b="1" dirty="0"/>
            </a:br>
            <a:r>
              <a:rPr lang="sl-SI" b="1" dirty="0"/>
              <a:t>kakovost znanja prepustiti učiteljem drugih predmetov.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Prevladovati morajo aktivne metode šolskega dela.</a:t>
            </a:r>
          </a:p>
          <a:p>
            <a:endParaRPr lang="sl-SI" dirty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1741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73063" y="610066"/>
            <a:ext cx="82394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79" tIns="0" rIns="55545" bIns="0" anchor="ctr">
            <a:spAutoFit/>
          </a:bodyPr>
          <a:lstStyle/>
          <a:p>
            <a:pPr eaLnBrk="0" hangingPunct="0"/>
            <a:r>
              <a:rPr lang="sl-SI" b="1" dirty="0" smtClean="0"/>
              <a:t>Pregled </a:t>
            </a:r>
            <a:r>
              <a:rPr lang="sl-SI" b="1" dirty="0"/>
              <a:t>in izbor novih znanj (znanstvenih dognanj in sodobnih didaktičnih</a:t>
            </a:r>
            <a:br>
              <a:rPr lang="sl-SI" b="1" dirty="0"/>
            </a:br>
            <a:r>
              <a:rPr lang="sl-SI" b="1" dirty="0"/>
              <a:t> strategij) na področju kemije, biologije in fizike, ki jih je smiselno oziroma</a:t>
            </a:r>
            <a:br>
              <a:rPr lang="sl-SI" b="1" dirty="0"/>
            </a:br>
            <a:r>
              <a:rPr lang="sl-SI" b="1" dirty="0"/>
              <a:t> potrebno vključiti v šolo. </a:t>
            </a:r>
            <a:endParaRPr lang="sl-SI" b="1" i="1" dirty="0"/>
          </a:p>
          <a:p>
            <a:pPr eaLnBrk="0" hangingPunct="0"/>
            <a:r>
              <a:rPr lang="sl-SI" b="1" i="1" dirty="0"/>
              <a:t>Trajanje:</a:t>
            </a:r>
            <a:r>
              <a:rPr lang="sl-SI" i="1" dirty="0"/>
              <a:t> 1.4.2009 - 30.6.2009</a:t>
            </a:r>
            <a:br>
              <a:rPr lang="sl-SI" i="1" dirty="0"/>
            </a:br>
            <a:r>
              <a:rPr lang="sl-SI" b="1" i="1" dirty="0"/>
              <a:t>Rezultat: </a:t>
            </a:r>
            <a:r>
              <a:rPr lang="sl-SI" i="1" dirty="0">
                <a:hlinkClick r:id="rId6"/>
              </a:rPr>
              <a:t>Pregled in izbor znanstvenih tem in sodobnih specialno- didaktičnih </a:t>
            </a:r>
            <a:br>
              <a:rPr lang="sl-SI" i="1" dirty="0">
                <a:hlinkClick r:id="rId6"/>
              </a:rPr>
            </a:br>
            <a:r>
              <a:rPr lang="sl-SI" i="1" dirty="0">
                <a:hlinkClick r:id="rId6"/>
              </a:rPr>
              <a:t>strategij/modelov (kemija, biologija, fizika)</a:t>
            </a:r>
            <a:r>
              <a:rPr lang="sl-SI" i="1" dirty="0"/>
              <a:t>. </a:t>
            </a:r>
            <a:br>
              <a:rPr lang="sl-SI" i="1" dirty="0"/>
            </a:br>
            <a:endParaRPr lang="sl-SI" dirty="0"/>
          </a:p>
        </p:txBody>
      </p:sp>
      <p:sp>
        <p:nvSpPr>
          <p:cNvPr id="17412" name="PoljeZBesedilom 10"/>
          <p:cNvSpPr txBox="1">
            <a:spLocks noChangeArrowheads="1"/>
          </p:cNvSpPr>
          <p:nvPr/>
        </p:nvSpPr>
        <p:spPr bwMode="auto">
          <a:xfrm>
            <a:off x="467544" y="2780928"/>
            <a:ext cx="84693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b="1" dirty="0"/>
              <a:t>Ključne ugotovitve:</a:t>
            </a:r>
          </a:p>
          <a:p>
            <a:endParaRPr lang="sl-SI" b="1" dirty="0"/>
          </a:p>
          <a:p>
            <a:pPr>
              <a:buFont typeface="Arial" charset="0"/>
              <a:buChar char="•"/>
            </a:pPr>
            <a:r>
              <a:rPr lang="sl-SI" b="1" dirty="0"/>
              <a:t>Učni načrti ne bi smeli biti ovira za vključevanje novih strategij poučevanja.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Ključni problem niso vsebine, temveč metode in strategije dela.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H kakovostnemu znanju vodijo le osmišljene in dobro vodene strategije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poučevanja in učenja.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Osrednji lik v razredu mora biti učenec in ne učitelj (Učitelj ni glavni igralec,</a:t>
            </a:r>
            <a:br>
              <a:rPr lang="sl-SI" b="1" dirty="0"/>
            </a:br>
            <a:r>
              <a:rPr lang="sl-SI" b="1" dirty="0"/>
              <a:t>temveč režiser (Kornhauser, 2011).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Pouk ne more temeljiti le na pridobivanju znanja, temveč mora vsebovati </a:t>
            </a:r>
          </a:p>
          <a:p>
            <a:r>
              <a:rPr lang="sl-SI" b="1" dirty="0"/>
              <a:t>še razvoj spretnosti in odnosov.</a:t>
            </a:r>
          </a:p>
          <a:p>
            <a:pPr>
              <a:buFont typeface="Arial" charset="0"/>
              <a:buChar char="•"/>
            </a:pPr>
            <a:r>
              <a:rPr lang="sl-SI" b="1" dirty="0"/>
              <a:t>Zastavljen </a:t>
            </a:r>
            <a:r>
              <a:rPr lang="sl-SI" b="1" dirty="0" err="1"/>
              <a:t>kompetenčni</a:t>
            </a:r>
            <a:r>
              <a:rPr lang="sl-SI" b="1" dirty="0"/>
              <a:t> okvir je lahko dobra osnova za nadaljnje delo.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19459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0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1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Slika 5" descr="RNK-monografija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980728"/>
            <a:ext cx="3744416" cy="5271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395536" y="1052736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SKUPNE ZNAČILNOSTI </a:t>
            </a:r>
          </a:p>
          <a:p>
            <a:endParaRPr lang="sl-SI" dirty="0" smtClean="0"/>
          </a:p>
          <a:p>
            <a:r>
              <a:rPr lang="sl-SI" dirty="0" smtClean="0"/>
              <a:t>PREDSTAVITEV PROJEKTA  (str. 8) </a:t>
            </a:r>
          </a:p>
          <a:p>
            <a:r>
              <a:rPr lang="sl-SI" i="1" dirty="0" smtClean="0"/>
              <a:t>Robert Repnik, Ivan </a:t>
            </a:r>
            <a:r>
              <a:rPr lang="sl-SI" i="1" dirty="0" err="1" smtClean="0"/>
              <a:t>Gerlič</a:t>
            </a:r>
            <a:r>
              <a:rPr lang="sl-SI" i="1" dirty="0" smtClean="0"/>
              <a:t>, Vladimir Grubelnik, Eva Ferk </a:t>
            </a:r>
          </a:p>
          <a:p>
            <a:endParaRPr lang="sl-SI" dirty="0" smtClean="0"/>
          </a:p>
          <a:p>
            <a:r>
              <a:rPr lang="sl-SI" dirty="0" smtClean="0"/>
              <a:t>OPREDELITEV IN PRVI POGOJI RAZVOJA OSNOVNIH KOMPETENC V NARAVOSLOVJU, ZNANOSTI IN TEHNOLOGIJI ZA VSEŢIVLJENJSKO UČENJE (str 18)</a:t>
            </a:r>
          </a:p>
          <a:p>
            <a:r>
              <a:rPr lang="sl-SI" i="1" dirty="0" smtClean="0"/>
              <a:t>Andrej </a:t>
            </a:r>
            <a:r>
              <a:rPr lang="sl-SI" i="1" dirty="0" err="1" smtClean="0"/>
              <a:t>Šorgo</a:t>
            </a:r>
            <a:r>
              <a:rPr lang="sl-SI" i="1" dirty="0" smtClean="0"/>
              <a:t> </a:t>
            </a:r>
          </a:p>
          <a:p>
            <a:endParaRPr lang="sl-SI" dirty="0" smtClean="0"/>
          </a:p>
          <a:p>
            <a:r>
              <a:rPr lang="sl-SI" dirty="0" smtClean="0"/>
              <a:t>METODOLOŠKE KOMPETENCE UČITELJEV V NARAVOSLOVJU (str. 28) </a:t>
            </a:r>
          </a:p>
          <a:p>
            <a:r>
              <a:rPr lang="sl-SI" i="1" dirty="0" err="1" smtClean="0"/>
              <a:t>Tomaţ</a:t>
            </a:r>
            <a:r>
              <a:rPr lang="sl-SI" i="1" dirty="0" smtClean="0"/>
              <a:t> Bratina, Branka </a:t>
            </a:r>
            <a:r>
              <a:rPr lang="sl-SI" i="1" dirty="0" err="1" smtClean="0"/>
              <a:t>Čagran</a:t>
            </a:r>
            <a:r>
              <a:rPr lang="sl-SI" i="1" dirty="0" smtClean="0"/>
              <a:t> </a:t>
            </a:r>
          </a:p>
          <a:p>
            <a:endParaRPr lang="sl-SI" dirty="0" smtClean="0"/>
          </a:p>
          <a:p>
            <a:r>
              <a:rPr lang="sl-SI" dirty="0" smtClean="0"/>
              <a:t>NARAVOSLOVNI POSTOPKI (</a:t>
            </a:r>
            <a:r>
              <a:rPr lang="sl-SI" dirty="0" err="1" smtClean="0"/>
              <a:t>str.36</a:t>
            </a:r>
            <a:r>
              <a:rPr lang="sl-SI" dirty="0" smtClean="0"/>
              <a:t>)</a:t>
            </a:r>
          </a:p>
          <a:p>
            <a:r>
              <a:rPr lang="sl-SI" i="1" dirty="0" smtClean="0"/>
              <a:t>Dušan Krnel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179512" y="134076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BIOLOGIJA </a:t>
            </a:r>
          </a:p>
          <a:p>
            <a:endParaRPr lang="sl-SI" dirty="0" smtClean="0"/>
          </a:p>
          <a:p>
            <a:r>
              <a:rPr lang="sv-SE" dirty="0" smtClean="0"/>
              <a:t>STALIŠČA KOT ENA OD TREH DIMENZIJ NARAVOSLOVNIH KOMPETENC – PRIMERI IZ BIOLOGIJE</a:t>
            </a:r>
            <a:r>
              <a:rPr lang="sl-SI" dirty="0" smtClean="0"/>
              <a:t> (str. </a:t>
            </a:r>
            <a:r>
              <a:rPr lang="sv-SE" dirty="0" smtClean="0"/>
              <a:t>50</a:t>
            </a:r>
            <a:r>
              <a:rPr lang="sl-SI" dirty="0" smtClean="0"/>
              <a:t>)</a:t>
            </a:r>
            <a:r>
              <a:rPr lang="sv-SE" dirty="0" smtClean="0"/>
              <a:t> </a:t>
            </a:r>
          </a:p>
          <a:p>
            <a:r>
              <a:rPr lang="sl-SI" i="1" dirty="0" smtClean="0"/>
              <a:t>Iztok </a:t>
            </a:r>
            <a:r>
              <a:rPr lang="sl-SI" i="1" dirty="0" err="1" smtClean="0"/>
              <a:t>Tomaţič</a:t>
            </a:r>
            <a:r>
              <a:rPr lang="sl-SI" i="1" dirty="0" smtClean="0"/>
              <a:t> </a:t>
            </a:r>
          </a:p>
          <a:p>
            <a:endParaRPr lang="sl-SI" dirty="0" smtClean="0"/>
          </a:p>
          <a:p>
            <a:r>
              <a:rPr lang="sl-SI" dirty="0" smtClean="0"/>
              <a:t>RAZVOJ DIGITALNE KOMPETENCE PRI POUKU BIOLOGIJE KOT ENE OD OSMIH KLJUČNIH NARAVOSLOVNIH KOMPETENC (str. 60) </a:t>
            </a:r>
          </a:p>
          <a:p>
            <a:r>
              <a:rPr lang="sl-SI" i="1" dirty="0" smtClean="0"/>
              <a:t>Andreja </a:t>
            </a:r>
            <a:r>
              <a:rPr lang="sl-SI" i="1" dirty="0" err="1" smtClean="0"/>
              <a:t>Špernjak</a:t>
            </a:r>
            <a:r>
              <a:rPr lang="sl-SI" i="1" dirty="0" smtClean="0"/>
              <a:t>, Andrej </a:t>
            </a:r>
            <a:r>
              <a:rPr lang="sl-SI" i="1" dirty="0" err="1" smtClean="0"/>
              <a:t>Šorgo</a:t>
            </a:r>
            <a:r>
              <a:rPr lang="sl-SI" i="1" dirty="0" smtClean="0"/>
              <a:t> </a:t>
            </a:r>
          </a:p>
          <a:p>
            <a:endParaRPr lang="sl-SI" dirty="0" smtClean="0"/>
          </a:p>
          <a:p>
            <a:r>
              <a:rPr lang="sl-SI" dirty="0" smtClean="0"/>
              <a:t>POUČEVANJE EVOLUCIJE ČLOVEKA V SLOVENSKIH ŠOLAH (str. 67) </a:t>
            </a:r>
          </a:p>
          <a:p>
            <a:r>
              <a:rPr lang="sl-SI" i="1" dirty="0" smtClean="0"/>
              <a:t>Barbara Bajd </a:t>
            </a:r>
          </a:p>
          <a:p>
            <a:endParaRPr lang="pl-PL" dirty="0" smtClean="0"/>
          </a:p>
          <a:p>
            <a:r>
              <a:rPr lang="pl-PL" dirty="0" smtClean="0"/>
              <a:t>ANALIZA STANJA NARAVOSLOVNE PISMENOSTI NA PODROČJU BIOLOGIJE (str. 78) </a:t>
            </a:r>
          </a:p>
          <a:p>
            <a:r>
              <a:rPr lang="sl-SI" i="1" dirty="0" smtClean="0"/>
              <a:t>Jelka Strgar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251520" y="1028343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KEMIJA </a:t>
            </a:r>
          </a:p>
          <a:p>
            <a:endParaRPr lang="sl-SI" b="1" dirty="0" smtClean="0"/>
          </a:p>
          <a:p>
            <a:r>
              <a:rPr lang="sl-SI" dirty="0" smtClean="0"/>
              <a:t>IZKUSTVENO UČENJE ZA DOSEGANJE NARAVOSLOVNIH KOMPETENC (</a:t>
            </a:r>
            <a:r>
              <a:rPr lang="sl-SI" dirty="0" err="1" smtClean="0"/>
              <a:t>str.124</a:t>
            </a:r>
            <a:r>
              <a:rPr lang="sl-SI" dirty="0" smtClean="0"/>
              <a:t>) </a:t>
            </a:r>
          </a:p>
          <a:p>
            <a:r>
              <a:rPr lang="sl-SI" i="1" dirty="0" smtClean="0"/>
              <a:t>Nika Golob </a:t>
            </a:r>
          </a:p>
          <a:p>
            <a:endParaRPr lang="sl-SI" dirty="0" smtClean="0"/>
          </a:p>
          <a:p>
            <a:r>
              <a:rPr lang="sl-SI" dirty="0" smtClean="0"/>
              <a:t>NARAVOSLOVNE KOMPETENCE KOT KURIKULAREN PARAMETER KEMIJSKEGA IZOBRAŽEVANJA (str. 132) </a:t>
            </a:r>
          </a:p>
          <a:p>
            <a:r>
              <a:rPr lang="sl-SI" i="1" dirty="0" smtClean="0"/>
              <a:t>Darinka Sikošek </a:t>
            </a:r>
          </a:p>
          <a:p>
            <a:endParaRPr lang="sl-SI" dirty="0" smtClean="0"/>
          </a:p>
          <a:p>
            <a:r>
              <a:rPr lang="sl-SI" dirty="0" smtClean="0"/>
              <a:t>NARAVOSLOVNE KOMPETENCE IN NARAVOSLOVNA PISMENOST UČENCEV V MEDNARODNIH RAZISKAVAH PISA IN TIMSS (</a:t>
            </a:r>
            <a:r>
              <a:rPr lang="sl-SI" dirty="0" err="1" smtClean="0"/>
              <a:t>str.144</a:t>
            </a:r>
            <a:r>
              <a:rPr lang="sl-SI" dirty="0" smtClean="0"/>
              <a:t>) </a:t>
            </a:r>
          </a:p>
          <a:p>
            <a:r>
              <a:rPr lang="sl-SI" i="1" dirty="0" smtClean="0"/>
              <a:t>Saša A. Glažar, Iztok Devetak </a:t>
            </a:r>
          </a:p>
          <a:p>
            <a:endParaRPr lang="sl-SI" dirty="0" smtClean="0"/>
          </a:p>
          <a:p>
            <a:r>
              <a:rPr lang="sl-SI" dirty="0" smtClean="0"/>
              <a:t>RAZVOJ NARAVOSLOVNIH KOMPETENC NA PODLAGI PROJEKTNEGA UČNEGA DELA ( str. 155) </a:t>
            </a:r>
          </a:p>
          <a:p>
            <a:r>
              <a:rPr lang="sl-SI" i="1" dirty="0" smtClean="0"/>
              <a:t>Vesna Ferk </a:t>
            </a:r>
            <a:r>
              <a:rPr lang="sl-SI" i="1" dirty="0" err="1" smtClean="0"/>
              <a:t>Savec</a:t>
            </a:r>
            <a:r>
              <a:rPr lang="sl-SI" i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539750" y="2205038"/>
            <a:ext cx="806450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sl-SI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Sposobnost učenja in inoviranja je tisto, kar ločuje učence, ki so pripravljeni na naraščajočo kompleksnost življenja in dela v 21. stoletju, od tistih, ki to niso. Ključna znanja in spretnosti so:</a:t>
            </a:r>
          </a:p>
          <a:p>
            <a:pPr lvl="1" eaLnBrk="0" hangingPunct="0">
              <a:buFont typeface="Arial" charset="0"/>
              <a:buChar char="•"/>
            </a:pPr>
            <a:r>
              <a:rPr lang="en-GB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l-SI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ustvarjalnost in inovativnost</a:t>
            </a:r>
            <a:r>
              <a:rPr lang="en-GB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; </a:t>
            </a:r>
            <a:endParaRPr lang="sl-SI" sz="3200" i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buFont typeface="Arial" charset="0"/>
              <a:buChar char="•"/>
            </a:pPr>
            <a:r>
              <a:rPr lang="sl-SI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kritično razmišljanje in razreševanje problemov</a:t>
            </a:r>
            <a:r>
              <a:rPr lang="en-GB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sl-SI" sz="3200" i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buFont typeface="Arial" charset="0"/>
              <a:buChar char="•"/>
            </a:pPr>
            <a:r>
              <a:rPr lang="en-GB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l-SI" sz="3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komunikacija in sodelovanje.</a:t>
            </a:r>
            <a:r>
              <a:rPr lang="en-GB" sz="32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sl-SI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GB" sz="2800">
                <a:latin typeface="Calibri" pitchFamily="34" charset="0"/>
                <a:ea typeface="Calibri" pitchFamily="34" charset="0"/>
                <a:cs typeface="Times New Roman" pitchFamily="18" charset="0"/>
              </a:rPr>
              <a:t>(Partnership for 21st Century Skills, p.2009, p. 8)”.</a:t>
            </a:r>
            <a:endParaRPr lang="en-GB" sz="2800">
              <a:ea typeface="Calibri" pitchFamily="34" charset="0"/>
            </a:endParaRPr>
          </a:p>
        </p:txBody>
      </p:sp>
      <p:sp>
        <p:nvSpPr>
          <p:cNvPr id="4099" name="PoljeZBesedilom 2"/>
          <p:cNvSpPr txBox="1">
            <a:spLocks noChangeArrowheads="1"/>
          </p:cNvSpPr>
          <p:nvPr/>
        </p:nvSpPr>
        <p:spPr bwMode="auto">
          <a:xfrm>
            <a:off x="900113" y="620713"/>
            <a:ext cx="74882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2800" b="1"/>
              <a:t>Kaj je bistvo poučevanje in popotnica šole učencu/dijaku/študentu s trajno vrednostjo?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179512" y="1772816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FIZIKA </a:t>
            </a:r>
          </a:p>
          <a:p>
            <a:endParaRPr lang="sl-SI" dirty="0" smtClean="0"/>
          </a:p>
          <a:p>
            <a:r>
              <a:rPr lang="sl-SI" dirty="0" smtClean="0"/>
              <a:t>SPECIFIČNE KOMPETENCE PRI FIZIKI (</a:t>
            </a:r>
            <a:r>
              <a:rPr lang="sl-SI" dirty="0" err="1" smtClean="0"/>
              <a:t>str.88</a:t>
            </a:r>
            <a:r>
              <a:rPr lang="sl-SI" dirty="0" smtClean="0"/>
              <a:t>) </a:t>
            </a:r>
          </a:p>
          <a:p>
            <a:r>
              <a:rPr lang="sl-SI" i="1" dirty="0" smtClean="0"/>
              <a:t>Milan </a:t>
            </a:r>
            <a:r>
              <a:rPr lang="sl-SI" i="1" dirty="0" err="1" smtClean="0"/>
              <a:t>Ambroţič</a:t>
            </a:r>
            <a:r>
              <a:rPr lang="sl-SI" i="1" dirty="0" smtClean="0"/>
              <a:t>, Robert Repnik </a:t>
            </a:r>
          </a:p>
          <a:p>
            <a:endParaRPr lang="sl-SI" dirty="0" smtClean="0"/>
          </a:p>
          <a:p>
            <a:r>
              <a:rPr lang="sl-SI" dirty="0" smtClean="0"/>
              <a:t>PREPLETENOST DIGITALNE PISMENOSTI Z RAZVIJANJEM DRUGIH KOMPETENC PRI POUKU FIZIKE (str. 97) </a:t>
            </a:r>
          </a:p>
          <a:p>
            <a:r>
              <a:rPr lang="sl-SI" i="1" dirty="0" smtClean="0"/>
              <a:t>Robert Repnik, Marko Gosak, Milan Ambrožič </a:t>
            </a:r>
          </a:p>
          <a:p>
            <a:endParaRPr lang="sl-SI" dirty="0" smtClean="0"/>
          </a:p>
          <a:p>
            <a:r>
              <a:rPr lang="sl-SI" dirty="0" smtClean="0"/>
              <a:t>PRILJUBLJENOST FIZIKE V OSNOVNI IN SREDNJI ŠOLI (</a:t>
            </a:r>
            <a:r>
              <a:rPr lang="sl-SI" dirty="0" err="1" smtClean="0"/>
              <a:t>str.109</a:t>
            </a:r>
            <a:r>
              <a:rPr lang="sl-SI" dirty="0" smtClean="0"/>
              <a:t>) </a:t>
            </a:r>
          </a:p>
          <a:p>
            <a:r>
              <a:rPr lang="sl-SI" i="1" dirty="0" smtClean="0"/>
              <a:t>Matej Cvetko, Ivan </a:t>
            </a:r>
            <a:r>
              <a:rPr lang="sl-SI" i="1" dirty="0" err="1" smtClean="0"/>
              <a:t>Gerlič</a:t>
            </a:r>
            <a:r>
              <a:rPr lang="sl-SI" i="1" dirty="0" smtClean="0"/>
              <a:t>, Maja </a:t>
            </a:r>
            <a:r>
              <a:rPr lang="sl-SI" i="1" dirty="0" err="1" smtClean="0"/>
              <a:t>Milfelner</a:t>
            </a:r>
            <a:r>
              <a:rPr lang="sl-SI" i="1" dirty="0" smtClean="0"/>
              <a:t>, Robert Repnik, Milan Ambrožič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251520" y="692696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SKUPNO PODROČJE </a:t>
            </a:r>
          </a:p>
          <a:p>
            <a:r>
              <a:rPr lang="sl-SI" dirty="0" smtClean="0"/>
              <a:t>RAZVIJANJE SPECIFIČNIH NARAVOSLOVNIH KOMPETENC NA PODLAGI MATEMATIKE (str. 166) </a:t>
            </a:r>
          </a:p>
          <a:p>
            <a:endParaRPr lang="sl-SI" i="1" dirty="0" smtClean="0"/>
          </a:p>
          <a:p>
            <a:r>
              <a:rPr lang="sl-SI" i="1" dirty="0" smtClean="0"/>
              <a:t>Alenka Lipovec, Igor Pesek </a:t>
            </a:r>
          </a:p>
          <a:p>
            <a:r>
              <a:rPr lang="sl-SI" dirty="0" smtClean="0"/>
              <a:t>DIGITALNE KOMPETENCE V IZOBRAŽEVANJU ............................................... 175 </a:t>
            </a:r>
          </a:p>
          <a:p>
            <a:r>
              <a:rPr lang="sv-SE" i="1" dirty="0" smtClean="0"/>
              <a:t>Marjan Krašna, Igor Pesek, Ivan Gerlič </a:t>
            </a:r>
          </a:p>
          <a:p>
            <a:endParaRPr lang="sl-SI" dirty="0" smtClean="0"/>
          </a:p>
          <a:p>
            <a:r>
              <a:rPr lang="sl-SI" dirty="0" smtClean="0"/>
              <a:t>RAZVIJANJE GENERIČNIH KOMPETENC V OKVIRU MODELIRANJA DINAMIČNIH SISTEMOV NA PODROČJU NARAVOSLOVJA V OSNOVNI ŠOLI (str. 184) </a:t>
            </a:r>
          </a:p>
          <a:p>
            <a:r>
              <a:rPr lang="sl-SI" i="1" dirty="0" smtClean="0"/>
              <a:t>Vladimir Grubelnik, Marko </a:t>
            </a:r>
            <a:r>
              <a:rPr lang="sl-SI" i="1" dirty="0" err="1" smtClean="0"/>
              <a:t>Marhl</a:t>
            </a:r>
            <a:r>
              <a:rPr lang="sl-SI" i="1" dirty="0" smtClean="0"/>
              <a:t> </a:t>
            </a:r>
          </a:p>
          <a:p>
            <a:endParaRPr lang="sl-SI" dirty="0" smtClean="0"/>
          </a:p>
          <a:p>
            <a:r>
              <a:rPr lang="sl-SI" dirty="0" smtClean="0"/>
              <a:t>S KONSTRUKTIVISTIČNIM NAČINOM PRI POUKU SPOZNAVANJA OKOLJA DO URESNIČEVANJA KOMPETENC UČENCEV (str. 193) </a:t>
            </a:r>
          </a:p>
          <a:p>
            <a:r>
              <a:rPr lang="sl-SI" i="1" dirty="0" smtClean="0"/>
              <a:t>Vlasta Hus, Vladimir Grubelnik </a:t>
            </a:r>
          </a:p>
          <a:p>
            <a:endParaRPr lang="sl-SI" dirty="0" smtClean="0"/>
          </a:p>
          <a:p>
            <a:r>
              <a:rPr lang="sl-SI" dirty="0" smtClean="0"/>
              <a:t>POMEN RAZISKOVANJA KOT SISTEMA UČENJA PRI RAZVOJU NARAVOSLOVNIH SPOSOBNOSTI IN SPRETNOSTI V ZGODNJEM OTROŠTVU (str. 202) </a:t>
            </a:r>
          </a:p>
          <a:p>
            <a:r>
              <a:rPr lang="sl-SI" i="1" dirty="0" smtClean="0"/>
              <a:t>Darija Petek, Vladimir Grubelnik 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18435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539552" y="476672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Priprava in evalvacija didaktičnih gradiv/modelov (biologija, fizika, kemija) za preverjanje v šolski praksi</a:t>
            </a:r>
          </a:p>
          <a:p>
            <a:endParaRPr lang="sl-SI" dirty="0" smtClean="0"/>
          </a:p>
          <a:p>
            <a:r>
              <a:rPr lang="sl-SI" b="1" i="1" dirty="0" smtClean="0"/>
              <a:t>Trajanje:</a:t>
            </a:r>
            <a:r>
              <a:rPr lang="sl-SI" i="1" dirty="0" smtClean="0"/>
              <a:t> 1.7.2009 - 31.8.2011</a:t>
            </a:r>
          </a:p>
          <a:p>
            <a:r>
              <a:rPr lang="sl-SI" b="1" i="1" dirty="0" smtClean="0"/>
              <a:t>Rezultat: </a:t>
            </a:r>
            <a:r>
              <a:rPr lang="sl-SI" i="1" dirty="0" smtClean="0"/>
              <a:t>Didaktična gradiva/modeli (biološke, fizikalne, kemijske vsebine)</a:t>
            </a:r>
            <a:endParaRPr lang="sl-SI" dirty="0"/>
          </a:p>
        </p:txBody>
      </p:sp>
      <p:pic>
        <p:nvPicPr>
          <p:cNvPr id="7" name="Slika 6" descr="RNK-Monografija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2132856"/>
            <a:ext cx="3246903" cy="446926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4860032" y="242088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31 izbranih gradiv</a:t>
            </a:r>
          </a:p>
          <a:p>
            <a:r>
              <a:rPr lang="sl-SI" dirty="0" smtClean="0"/>
              <a:t>Od vrtca do gimnazije</a:t>
            </a:r>
          </a:p>
          <a:p>
            <a:r>
              <a:rPr lang="sl-SI" dirty="0" smtClean="0"/>
              <a:t>Vsa predmetna področja 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268760"/>
            <a:ext cx="365516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jeZBesedilom 6"/>
          <p:cNvSpPr txBox="1"/>
          <p:nvPr/>
        </p:nvSpPr>
        <p:spPr>
          <a:xfrm>
            <a:off x="363155" y="620688"/>
            <a:ext cx="4666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Prva komponenta kompetenc</a:t>
            </a:r>
            <a:r>
              <a:rPr lang="sl-SI" sz="2400" b="1" dirty="0" smtClean="0"/>
              <a:t>: Znanje.</a:t>
            </a:r>
          </a:p>
          <a:p>
            <a:r>
              <a:rPr lang="sl-SI" b="1" dirty="0" smtClean="0"/>
              <a:t> </a:t>
            </a:r>
            <a:r>
              <a:rPr lang="sl-SI" b="1" i="1" dirty="0" smtClean="0"/>
              <a:t>Učenci ga pridobivajo na aktiven način</a:t>
            </a:r>
            <a:endParaRPr lang="sl-SI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429000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692696"/>
            <a:ext cx="3305469" cy="246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149080"/>
            <a:ext cx="2952328" cy="221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196752"/>
            <a:ext cx="3744416" cy="280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196752"/>
            <a:ext cx="2821249" cy="289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293096"/>
            <a:ext cx="258399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789040"/>
            <a:ext cx="3456384" cy="260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jeZBesedilom 9"/>
          <p:cNvSpPr txBox="1"/>
          <p:nvPr/>
        </p:nvSpPr>
        <p:spPr>
          <a:xfrm>
            <a:off x="363155" y="620688"/>
            <a:ext cx="53174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Druga komponenta kompetenc: </a:t>
            </a:r>
            <a:r>
              <a:rPr lang="sl-SI" sz="2400" b="1" dirty="0" smtClean="0"/>
              <a:t>Spretnosti.</a:t>
            </a:r>
          </a:p>
          <a:p>
            <a:r>
              <a:rPr lang="sl-SI" b="1" dirty="0" smtClean="0"/>
              <a:t> </a:t>
            </a:r>
            <a:r>
              <a:rPr lang="sl-SI" b="1" i="1" dirty="0" smtClean="0"/>
              <a:t>Učenci jih pridobivajo s samostojnim delom</a:t>
            </a:r>
            <a:endParaRPr lang="sl-SI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642938" y="34290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cs typeface="Arial" charset="0"/>
              </a:rPr>
              <a:t>GNUS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35781" y="2428875"/>
            <a:ext cx="8072437" cy="2000250"/>
            <a:chOff x="154" y="2930"/>
            <a:chExt cx="5471" cy="1345"/>
          </a:xfrm>
        </p:grpSpPr>
        <p:pic>
          <p:nvPicPr>
            <p:cNvPr id="30730" name="Picture 11" descr="gnus ser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2" y="2931"/>
              <a:ext cx="1233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12" descr="gnus ser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" y="2930"/>
              <a:ext cx="1293" cy="1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13" descr="gnus ser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9" y="2931"/>
              <a:ext cx="1418" cy="1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3" name="Picture 14" descr="gnus ser0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1" y="2930"/>
              <a:ext cx="1393" cy="1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Pravokotnik 14"/>
          <p:cNvSpPr/>
          <p:nvPr/>
        </p:nvSpPr>
        <p:spPr>
          <a:xfrm>
            <a:off x="1259632" y="836712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Tretja komponenta kompetenc:  </a:t>
            </a:r>
            <a:r>
              <a:rPr lang="sl-SI" sz="2400" b="1" dirty="0" smtClean="0"/>
              <a:t>Odnosi in stališča.</a:t>
            </a:r>
          </a:p>
          <a:p>
            <a:r>
              <a:rPr lang="sl-SI" b="1" dirty="0" smtClean="0"/>
              <a:t> </a:t>
            </a:r>
            <a:r>
              <a:rPr lang="sl-SI" b="1" i="1" dirty="0" smtClean="0"/>
              <a:t>Učenci jih  oblikujejo s samostojno interakcijo z okoljem</a:t>
            </a:r>
            <a:endParaRPr lang="sl-SI" b="1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sl-SI" smtClean="0"/>
              <a:t>Učenec mora </a:t>
            </a:r>
            <a:r>
              <a:rPr lang="sl-SI" dirty="0" smtClean="0"/>
              <a:t>biti v razredu aktiven. </a:t>
            </a:r>
            <a:br>
              <a:rPr lang="sl-SI" dirty="0" smtClean="0"/>
            </a:br>
            <a:r>
              <a:rPr lang="sl-SI" dirty="0" smtClean="0"/>
              <a:t>Učitelj mu mora to omogočiti!</a:t>
            </a:r>
            <a:endParaRPr lang="sl-SI" dirty="0"/>
          </a:p>
        </p:txBody>
      </p:sp>
      <p:sp>
        <p:nvSpPr>
          <p:cNvPr id="3075" name="Pravokotnik 5"/>
          <p:cNvSpPr>
            <a:spLocks noChangeArrowheads="1"/>
          </p:cNvSpPr>
          <p:nvPr/>
        </p:nvSpPr>
        <p:spPr bwMode="auto">
          <a:xfrm>
            <a:off x="857250" y="6072188"/>
            <a:ext cx="778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400" b="1"/>
              <a:t>Slike: Mazzini, M.Slovenski odnos do ustvarjalnosti: Kako iz Slovencev spraviti srednji vek? Delo, Sobotna priloga, 10.10.2009; </a:t>
            </a:r>
            <a:r>
              <a:rPr lang="sl-SI" sz="1400" b="1">
                <a:hlinkClick r:id="rId4"/>
              </a:rPr>
              <a:t>http://www.mihamazzini.com/slonadom/dom47.htm</a:t>
            </a:r>
            <a:r>
              <a:rPr lang="sl-SI" sz="1400" b="1"/>
              <a:t>  (12.10.2009)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571500" y="1785938"/>
          <a:ext cx="785818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394"/>
                <a:gridCol w="2619394"/>
                <a:gridCol w="2619394"/>
              </a:tblGrid>
              <a:tr h="1441131">
                <a:tc>
                  <a:txBody>
                    <a:bodyPr/>
                    <a:lstStyle/>
                    <a:p>
                      <a:r>
                        <a:rPr lang="sl-SI" dirty="0" smtClean="0"/>
                        <a:t>Človek pri fizičnem delu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Branje z razumevanjem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Kreativno razmišljanje</a:t>
                      </a:r>
                    </a:p>
                    <a:p>
                      <a:r>
                        <a:rPr lang="sl-SI" dirty="0" smtClean="0"/>
                        <a:t>(snovanje romana v mislih)</a:t>
                      </a:r>
                      <a:endParaRPr lang="sl-SI" dirty="0"/>
                    </a:p>
                  </a:txBody>
                  <a:tcPr/>
                </a:tc>
              </a:tr>
              <a:tr h="2630835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63" y="3643313"/>
            <a:ext cx="1495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3571875"/>
            <a:ext cx="1495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8" y="3571875"/>
            <a:ext cx="1495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Sklep: Poučevanje ne more temeljiti le na pridobivanju znanja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44824"/>
            <a:ext cx="365413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916832"/>
            <a:ext cx="36760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789040"/>
            <a:ext cx="270892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0483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avokotnik 5"/>
          <p:cNvSpPr/>
          <p:nvPr/>
        </p:nvSpPr>
        <p:spPr>
          <a:xfrm>
            <a:off x="467544" y="5301208"/>
            <a:ext cx="7884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/>
              <a:t>Vsa gradiva in vsi materiali so javno dostopni in brezplačni</a:t>
            </a:r>
            <a:br>
              <a:rPr lang="sl-SI" sz="2400" dirty="0" smtClean="0"/>
            </a:br>
            <a:r>
              <a:rPr lang="sl-SI" sz="2400" dirty="0" smtClean="0">
                <a:hlinkClick r:id="rId6"/>
              </a:rPr>
              <a:t>http://kompetence.uni-mb.si/default.htm</a:t>
            </a:r>
            <a:endParaRPr lang="sl-SI" sz="24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95536" y="620688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In še mnogo, </a:t>
            </a:r>
            <a:r>
              <a:rPr lang="sl-SI" sz="2400" b="1" dirty="0" err="1" smtClean="0"/>
              <a:t>mnogo</a:t>
            </a:r>
            <a:r>
              <a:rPr lang="sl-SI" sz="2400" b="1" dirty="0" smtClean="0"/>
              <a:t> več: 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filmi,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učila,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delavnice za učitelje,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predavanja,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e-gradiva,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simulacije,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učbenik,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 doktorat,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 diplome,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prispevki na konferencah,</a:t>
            </a:r>
          </a:p>
          <a:p>
            <a:pPr>
              <a:buFont typeface="Arial" pitchFamily="34" charset="0"/>
              <a:buChar char="•"/>
            </a:pPr>
            <a:r>
              <a:rPr lang="sl-SI" sz="2400" dirty="0" smtClean="0"/>
              <a:t>… </a:t>
            </a:r>
            <a:endParaRPr lang="sl-S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4099" name="Slika 6" descr="logo_MSS_barvni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Slika 8" descr="logo_ES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Slika 10" descr="logo_fn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Documents and Settings\Andrej Šorgo\My Documents\FNM_Projekt_kompetence\ZRSS_LASKO_20-6-2011\PROMOCIJSKO GRADIVO iz Vmesne predstavitve projekta na MSS\ZLOZENKE predstavitev projekta, kompetence, vmesni rezultati projekta\zlozenka_02a_rezultati_V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71" y="875155"/>
            <a:ext cx="8449458" cy="5982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5125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3" name="Pravokotnik 6"/>
          <p:cNvSpPr>
            <a:spLocks noChangeArrowheads="1"/>
          </p:cNvSpPr>
          <p:nvPr/>
        </p:nvSpPr>
        <p:spPr bwMode="auto">
          <a:xfrm>
            <a:off x="395288" y="2205038"/>
            <a:ext cx="8497887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sl-SI" sz="2800"/>
              <a:t>Razviti didaktične strategije in pristope predvsem na tistih področjih naravoslovnega vedenja, ki bodo pomembno vplivali na družbo prihodnosti.</a:t>
            </a:r>
          </a:p>
          <a:p>
            <a:pPr>
              <a:buFont typeface="Arial" charset="0"/>
              <a:buChar char="•"/>
            </a:pPr>
            <a:r>
              <a:rPr lang="sl-SI" sz="2800"/>
              <a:t>Izvajalci bodo v okviru projekta razvili:</a:t>
            </a:r>
          </a:p>
          <a:p>
            <a:pPr lvl="1">
              <a:buFont typeface="Courier New" pitchFamily="49" charset="0"/>
              <a:buChar char="o"/>
            </a:pPr>
            <a:r>
              <a:rPr lang="sl-SI" sz="2800"/>
              <a:t> strategije, metode in tehnike, ki bodo zagotovile uspešno prevajanje znanstvenega znanja v šolsko znanje;</a:t>
            </a:r>
          </a:p>
          <a:p>
            <a:pPr lvl="1">
              <a:buFont typeface="Courier New" pitchFamily="49" charset="0"/>
              <a:buChar char="o"/>
            </a:pPr>
            <a:r>
              <a:rPr lang="sl-SI" sz="2800"/>
              <a:t>poskrbeli tudi za samo promocijo naravoslovja.</a:t>
            </a:r>
          </a:p>
        </p:txBody>
      </p:sp>
      <p:sp>
        <p:nvSpPr>
          <p:cNvPr id="5124" name="PoljeZBesedilom 7"/>
          <p:cNvSpPr txBox="1">
            <a:spLocks noChangeArrowheads="1"/>
          </p:cNvSpPr>
          <p:nvPr/>
        </p:nvSpPr>
        <p:spPr bwMode="auto">
          <a:xfrm>
            <a:off x="971550" y="981075"/>
            <a:ext cx="7200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3200"/>
              <a:t>Ali nam je uspelo uresničiti zastavljene</a:t>
            </a:r>
          </a:p>
          <a:p>
            <a:r>
              <a:rPr lang="sl-SI" sz="3200"/>
              <a:t> cilje projekta?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l-SI" sz="3200" cap="none" smtClean="0">
                <a:effectLst/>
                <a:latin typeface="Arial" charset="0"/>
              </a:rPr>
              <a:t>V šolah so dobro branjene trdnjave – šolski predmeti</a:t>
            </a:r>
            <a:endParaRPr lang="sl-SI" sz="3200" cap="none" smtClean="0">
              <a:effectLst/>
            </a:endParaRPr>
          </a:p>
        </p:txBody>
      </p:sp>
      <p:pic>
        <p:nvPicPr>
          <p:cNvPr id="71683" name="Picture 3" descr="rj_cast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62325"/>
            <a:ext cx="3509963" cy="2614613"/>
          </a:xfrm>
          <a:prstGeom prst="rect">
            <a:avLst/>
          </a:prstGeom>
          <a:noFill/>
        </p:spPr>
      </p:pic>
      <p:pic>
        <p:nvPicPr>
          <p:cNvPr id="71685" name="Picture 5" descr="castle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4625" y="3357563"/>
            <a:ext cx="3889375" cy="2644775"/>
          </a:xfrm>
          <a:prstGeom prst="rect">
            <a:avLst/>
          </a:prstGeom>
          <a:noFill/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 rot="1385563">
            <a:off x="900113" y="4005263"/>
            <a:ext cx="2971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6000" b="0">
                <a:solidFill>
                  <a:schemeClr val="folHlink"/>
                </a:solidFill>
                <a:cs typeface="Arial" charset="0"/>
              </a:rPr>
              <a:t>FIZIKA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 rot="-1781915">
            <a:off x="4356100" y="3860800"/>
            <a:ext cx="4203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6000" b="0">
                <a:solidFill>
                  <a:schemeClr val="hlink"/>
                </a:solidFill>
                <a:cs typeface="Arial" charset="0"/>
              </a:rPr>
              <a:t>BIOLOGIJA</a:t>
            </a:r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1268413"/>
            <a:ext cx="5438775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203575" y="1844675"/>
            <a:ext cx="3024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6000" b="0">
                <a:solidFill>
                  <a:srgbClr val="49E363"/>
                </a:solidFill>
              </a:rPr>
              <a:t>KEMIJA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slov 1"/>
          <p:cNvSpPr>
            <a:spLocks noGrp="1"/>
          </p:cNvSpPr>
          <p:nvPr>
            <p:ph type="title"/>
          </p:nvPr>
        </p:nvSpPr>
        <p:spPr>
          <a:xfrm>
            <a:off x="541338" y="1341438"/>
            <a:ext cx="8229600" cy="1143000"/>
          </a:xfrm>
        </p:spPr>
        <p:txBody>
          <a:bodyPr/>
          <a:lstStyle/>
          <a:p>
            <a:r>
              <a:rPr lang="sl-SI" smtClean="0"/>
              <a:t>INSTITUCIJE</a:t>
            </a:r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</p:nvPr>
        </p:nvGraphicFramePr>
        <p:xfrm>
          <a:off x="214282" y="2188792"/>
          <a:ext cx="8786874" cy="438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2532" name="Group 6"/>
          <p:cNvGrpSpPr>
            <a:grpSpLocks/>
          </p:cNvGrpSpPr>
          <p:nvPr/>
        </p:nvGrpSpPr>
        <p:grpSpPr bwMode="auto">
          <a:xfrm>
            <a:off x="142875" y="28575"/>
            <a:ext cx="8893175" cy="869950"/>
            <a:chOff x="45" y="70"/>
            <a:chExt cx="5602" cy="548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" y="70"/>
              <a:ext cx="1383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Slika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19" y="156"/>
              <a:ext cx="1905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Slika 15" descr="univerza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88" y="70"/>
              <a:ext cx="529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Slika 12" descr="Logotip_FNM_barvni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45" y="163"/>
              <a:ext cx="1702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7"/>
          <p:cNvSpPr>
            <a:spLocks noGrp="1"/>
          </p:cNvSpPr>
          <p:nvPr>
            <p:ph type="title"/>
          </p:nvPr>
        </p:nvSpPr>
        <p:spPr>
          <a:xfrm>
            <a:off x="1593850" y="511175"/>
            <a:ext cx="3462338" cy="1143000"/>
          </a:xfrm>
        </p:spPr>
        <p:txBody>
          <a:bodyPr/>
          <a:lstStyle/>
          <a:p>
            <a:r>
              <a:rPr lang="sl-SI" smtClean="0"/>
              <a:t>INSTITUCIJE</a:t>
            </a:r>
          </a:p>
        </p:txBody>
      </p:sp>
      <p:sp>
        <p:nvSpPr>
          <p:cNvPr id="26627" name="Ograda besedila 8"/>
          <p:cNvSpPr>
            <a:spLocks noGrp="1"/>
          </p:cNvSpPr>
          <p:nvPr>
            <p:ph type="body" idx="1"/>
          </p:nvPr>
        </p:nvSpPr>
        <p:spPr>
          <a:xfrm>
            <a:off x="428625" y="1000125"/>
            <a:ext cx="4040188" cy="639763"/>
          </a:xfrm>
        </p:spPr>
        <p:txBody>
          <a:bodyPr/>
          <a:lstStyle/>
          <a:p>
            <a:r>
              <a:rPr lang="sl-SI" smtClean="0"/>
              <a:t>Osnovne šole:</a:t>
            </a:r>
          </a:p>
        </p:txBody>
      </p:sp>
      <p:sp>
        <p:nvSpPr>
          <p:cNvPr id="10" name="Ograda vsebine 9"/>
          <p:cNvSpPr>
            <a:spLocks noGrp="1"/>
          </p:cNvSpPr>
          <p:nvPr>
            <p:ph sz="half" idx="2"/>
          </p:nvPr>
        </p:nvSpPr>
        <p:spPr>
          <a:xfrm>
            <a:off x="428625" y="1714500"/>
            <a:ext cx="4040188" cy="51435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3. OŠ Slovenj Gradec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bratov </a:t>
            </a:r>
            <a:r>
              <a:rPr lang="sl-SI" dirty="0" err="1" smtClean="0"/>
              <a:t>Polančičev</a:t>
            </a:r>
            <a:r>
              <a:rPr lang="sl-SI" dirty="0" smtClean="0"/>
              <a:t> MB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Franja Goloba MB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Ivana Cankarja Ljutomer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Kamnica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Lesce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Limbuš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Martina </a:t>
            </a:r>
            <a:r>
              <a:rPr lang="sl-SI" dirty="0" err="1" smtClean="0"/>
              <a:t>Konšaka</a:t>
            </a:r>
            <a:r>
              <a:rPr lang="sl-SI" dirty="0" smtClean="0"/>
              <a:t> MB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Muta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Radlje ob Dravi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Sladki vrh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Slave Klavore MB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Šmartno ob Paki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OŠ Vuzenica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Vrtec </a:t>
            </a:r>
            <a:r>
              <a:rPr lang="sl-SI" dirty="0" err="1" smtClean="0"/>
              <a:t>Montessori</a:t>
            </a:r>
            <a:r>
              <a:rPr lang="sl-SI" dirty="0" smtClean="0"/>
              <a:t> MB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Vrtec Muta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r>
              <a:rPr lang="sl-SI" dirty="0" smtClean="0"/>
              <a:t>Vrtec Vuzenica </a:t>
            </a:r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endParaRPr lang="sl-SI" dirty="0" smtClean="0"/>
          </a:p>
          <a:p>
            <a:pPr fontAlgn="auto">
              <a:spcAft>
                <a:spcPts val="0"/>
              </a:spcAft>
              <a:buFont typeface="Calibri" pitchFamily="34" charset="0"/>
              <a:buChar char="‐"/>
              <a:defRPr/>
            </a:pPr>
            <a:endParaRPr lang="sl-SI" dirty="0" smtClean="0"/>
          </a:p>
        </p:txBody>
      </p:sp>
      <p:sp>
        <p:nvSpPr>
          <p:cNvPr id="26629" name="Ograda besedila 10"/>
          <p:cNvSpPr>
            <a:spLocks noGrp="1"/>
          </p:cNvSpPr>
          <p:nvPr>
            <p:ph type="body" sz="quarter" idx="3"/>
          </p:nvPr>
        </p:nvSpPr>
        <p:spPr>
          <a:xfrm>
            <a:off x="4357688" y="1000125"/>
            <a:ext cx="4041775" cy="639763"/>
          </a:xfrm>
        </p:spPr>
        <p:txBody>
          <a:bodyPr/>
          <a:lstStyle/>
          <a:p>
            <a:r>
              <a:rPr lang="sl-SI" smtClean="0"/>
              <a:t>Srednje šole:</a:t>
            </a:r>
          </a:p>
        </p:txBody>
      </p:sp>
      <p:sp>
        <p:nvSpPr>
          <p:cNvPr id="26630" name="Ograda vsebine 11"/>
          <p:cNvSpPr>
            <a:spLocks noGrp="1"/>
          </p:cNvSpPr>
          <p:nvPr>
            <p:ph sz="quarter" idx="4"/>
          </p:nvPr>
        </p:nvSpPr>
        <p:spPr>
          <a:xfrm>
            <a:off x="4357688" y="1714500"/>
            <a:ext cx="4357687" cy="4572000"/>
          </a:xfrm>
        </p:spPr>
        <p:txBody>
          <a:bodyPr/>
          <a:lstStyle/>
          <a:p>
            <a:pPr>
              <a:buFont typeface="Calibri" pitchFamily="34" charset="0"/>
              <a:buChar char="‐"/>
            </a:pPr>
            <a:r>
              <a:rPr lang="sl-SI" sz="1700" smtClean="0"/>
              <a:t>DSŠ Lendava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Gimnazija Antona Martina Slomška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Gimnazija in srednja kemijska šola Ruše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Gimnazija Idrija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Gimnazija Ormož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Gimnazija Ravne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II. gimnazija Maribor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Prva gimnazija Maribor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Srednja gostinska šola Rogaška Slatina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Srednja gradbena šola Maribor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Srednješolski center Ptuj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SŠ Slovenska Bistrica</a:t>
            </a:r>
          </a:p>
          <a:p>
            <a:pPr>
              <a:buFont typeface="Calibri" pitchFamily="34" charset="0"/>
              <a:buChar char="‐"/>
            </a:pPr>
            <a:r>
              <a:rPr lang="sl-SI" sz="1700" smtClean="0"/>
              <a:t>Šolski center NM</a:t>
            </a:r>
          </a:p>
        </p:txBody>
      </p:sp>
      <p:sp>
        <p:nvSpPr>
          <p:cNvPr id="26631" name="Ograda besedila 2"/>
          <p:cNvSpPr txBox="1">
            <a:spLocks/>
          </p:cNvSpPr>
          <p:nvPr/>
        </p:nvSpPr>
        <p:spPr bwMode="auto">
          <a:xfrm>
            <a:off x="285750" y="5214938"/>
            <a:ext cx="4040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sl-SI" sz="2400" b="1">
                <a:latin typeface="Calibri" pitchFamily="34" charset="0"/>
              </a:rPr>
              <a:t>Vrtci:</a:t>
            </a:r>
          </a:p>
        </p:txBody>
      </p:sp>
      <p:grpSp>
        <p:nvGrpSpPr>
          <p:cNvPr id="26632" name="Group 10"/>
          <p:cNvGrpSpPr>
            <a:grpSpLocks/>
          </p:cNvGrpSpPr>
          <p:nvPr/>
        </p:nvGrpSpPr>
        <p:grpSpPr bwMode="auto">
          <a:xfrm>
            <a:off x="142875" y="28575"/>
            <a:ext cx="8893175" cy="869950"/>
            <a:chOff x="45" y="70"/>
            <a:chExt cx="5602" cy="548"/>
          </a:xfrm>
        </p:grpSpPr>
        <p:pic>
          <p:nvPicPr>
            <p:cNvPr id="2663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" y="70"/>
              <a:ext cx="1383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4" name="Slika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19" y="156"/>
              <a:ext cx="1905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Slika 15" descr="univerz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" y="70"/>
              <a:ext cx="529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Slika 12" descr="Logotip_FNM_barvni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45" y="163"/>
              <a:ext cx="1702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21508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0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7" name="Picture 2" descr="http://distance.pfmb.uni-mb.si/file.php/95/slike/HPIM36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628800"/>
            <a:ext cx="3838378" cy="28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jeZBesedilom 6"/>
          <p:cNvSpPr txBox="1"/>
          <p:nvPr/>
        </p:nvSpPr>
        <p:spPr>
          <a:xfrm>
            <a:off x="971600" y="476672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Biologi, fiziki, kemiki in mnogi drugi se pogovarjamo </a:t>
            </a:r>
            <a:r>
              <a:rPr lang="sl-SI" sz="3200" dirty="0" smtClean="0"/>
              <a:t>med </a:t>
            </a:r>
            <a:r>
              <a:rPr lang="sl-SI" sz="3200" dirty="0" smtClean="0"/>
              <a:t>seboj.</a:t>
            </a:r>
            <a:endParaRPr lang="sl-SI" sz="3200" dirty="0"/>
          </a:p>
        </p:txBody>
      </p:sp>
      <p:pic>
        <p:nvPicPr>
          <p:cNvPr id="14338" name="Picture 2" descr="http://farm7.static.flickr.com/6062/6079143842_39e9c0809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700808"/>
            <a:ext cx="3888432" cy="2589697"/>
          </a:xfrm>
          <a:prstGeom prst="rect">
            <a:avLst/>
          </a:prstGeom>
          <a:noFill/>
        </p:spPr>
      </p:pic>
      <p:pic>
        <p:nvPicPr>
          <p:cNvPr id="14340" name="Picture 4" descr="http://farm7.static.flickr.com/6182/6078627145_71160f78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0750" y="4181476"/>
            <a:ext cx="4325466" cy="2430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3077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PoljeZBesedilom 5"/>
          <p:cNvSpPr txBox="1">
            <a:spLocks noChangeArrowheads="1"/>
          </p:cNvSpPr>
          <p:nvPr/>
        </p:nvSpPr>
        <p:spPr bwMode="auto">
          <a:xfrm>
            <a:off x="665163" y="1700213"/>
            <a:ext cx="85443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3200" dirty="0"/>
              <a:t>Kaj se bo zgodilo z </a:t>
            </a:r>
            <a:r>
              <a:rPr lang="sl-SI" sz="3200" dirty="0" smtClean="0"/>
              <a:t>izdelki in znanjem projekta</a:t>
            </a:r>
          </a:p>
          <a:p>
            <a:r>
              <a:rPr lang="sl-SI" sz="3200" dirty="0" smtClean="0"/>
              <a:t> potem, ko </a:t>
            </a:r>
            <a:r>
              <a:rPr lang="sl-SI" sz="3200" dirty="0"/>
              <a:t>se projekt izteče?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996952"/>
            <a:ext cx="3262114" cy="326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140968"/>
            <a:ext cx="389551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209" y="332656"/>
            <a:ext cx="2177671" cy="604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grada vsebine 7"/>
          <p:cNvSpPr>
            <a:spLocks noGrp="1"/>
          </p:cNvSpPr>
          <p:nvPr>
            <p:ph sz="half" idx="2"/>
          </p:nvPr>
        </p:nvSpPr>
        <p:spPr>
          <a:xfrm>
            <a:off x="4572000" y="548680"/>
            <a:ext cx="4038600" cy="590465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sl-SI" b="1" dirty="0" smtClean="0"/>
              <a:t>Izhodiščni dokument (vizija)</a:t>
            </a:r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endParaRPr lang="sl-SI" dirty="0"/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r>
              <a:rPr lang="sl-SI" b="1" dirty="0" smtClean="0"/>
              <a:t>Operativni dokumenti </a:t>
            </a:r>
            <a:endParaRPr lang="sl-SI" b="1" dirty="0" smtClean="0"/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endParaRPr lang="sl-SI" b="1" dirty="0" smtClean="0"/>
          </a:p>
          <a:p>
            <a:pPr algn="ctr">
              <a:buNone/>
            </a:pPr>
            <a:endParaRPr lang="sl-SI" b="1" dirty="0" smtClean="0"/>
          </a:p>
          <a:p>
            <a:pPr algn="ctr">
              <a:buNone/>
            </a:pPr>
            <a:r>
              <a:rPr lang="sl-SI" b="1" dirty="0" smtClean="0"/>
              <a:t>Učbeniki </a:t>
            </a:r>
            <a:r>
              <a:rPr lang="sl-SI" b="1" dirty="0" smtClean="0"/>
              <a:t>in delovna gradiva</a:t>
            </a:r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r>
              <a:rPr lang="sl-SI" smtClean="0"/>
              <a:t>!!!!!!!!!!!!!!!!!!!!!!!!!!!!!!!</a:t>
            </a:r>
            <a:endParaRPr lang="sl-SI" dirty="0" smtClean="0"/>
          </a:p>
          <a:p>
            <a:pPr algn="ctr">
              <a:buNone/>
            </a:pPr>
            <a:endParaRPr lang="sl-SI" b="1" dirty="0" smtClean="0"/>
          </a:p>
          <a:p>
            <a:pPr algn="ctr">
              <a:buNone/>
            </a:pPr>
            <a:endParaRPr lang="sl-SI" b="1" dirty="0" smtClean="0"/>
          </a:p>
          <a:p>
            <a:pPr algn="ctr">
              <a:buNone/>
            </a:pPr>
            <a:r>
              <a:rPr lang="sl-SI" b="1" dirty="0" smtClean="0"/>
              <a:t>Neposredno delo v razredu</a:t>
            </a:r>
            <a:endParaRPr lang="sl-SI" b="1" dirty="0"/>
          </a:p>
        </p:txBody>
      </p:sp>
      <p:sp>
        <p:nvSpPr>
          <p:cNvPr id="10" name="Puščica dol 9"/>
          <p:cNvSpPr/>
          <p:nvPr/>
        </p:nvSpPr>
        <p:spPr>
          <a:xfrm>
            <a:off x="5508104" y="1124744"/>
            <a:ext cx="187220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uščica dol 10"/>
          <p:cNvSpPr/>
          <p:nvPr/>
        </p:nvSpPr>
        <p:spPr>
          <a:xfrm>
            <a:off x="5508104" y="2960948"/>
            <a:ext cx="187220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Puščica dol 5"/>
          <p:cNvSpPr/>
          <p:nvPr/>
        </p:nvSpPr>
        <p:spPr>
          <a:xfrm>
            <a:off x="5508104" y="4869160"/>
            <a:ext cx="187220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6148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7" name="Pravokotnik 5"/>
          <p:cNvSpPr>
            <a:spLocks noChangeArrowheads="1"/>
          </p:cNvSpPr>
          <p:nvPr/>
        </p:nvSpPr>
        <p:spPr bwMode="auto">
          <a:xfrm>
            <a:off x="358775" y="908050"/>
            <a:ext cx="84264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3200" b="1"/>
              <a:t>Predvideni rezultati:</a:t>
            </a:r>
          </a:p>
          <a:p>
            <a:pPr lvl="1">
              <a:buFont typeface="Arial" charset="0"/>
              <a:buChar char="•"/>
            </a:pPr>
            <a:r>
              <a:rPr lang="sl-SI" sz="2400"/>
              <a:t>izhodišča nove didaktike naravoslovja</a:t>
            </a:r>
          </a:p>
          <a:p>
            <a:pPr lvl="1">
              <a:buFont typeface="Arial" charset="0"/>
              <a:buChar char="•"/>
            </a:pPr>
            <a:r>
              <a:rPr lang="sl-SI" sz="2400"/>
              <a:t>didaktična gradiva/modeli, pripravljeni za določeno naravoslovno vedo in določeno četrtletno obdobje po šolski vertikali po šolski vertikali</a:t>
            </a:r>
          </a:p>
          <a:p>
            <a:pPr lvl="1">
              <a:buFont typeface="Arial" charset="0"/>
              <a:buChar char="•"/>
            </a:pPr>
            <a:r>
              <a:rPr lang="sl-SI" sz="2400"/>
              <a:t> preverjanje gradiv/modelov v šoli</a:t>
            </a:r>
          </a:p>
          <a:p>
            <a:pPr lvl="1">
              <a:buFont typeface="Arial" charset="0"/>
              <a:buChar char="•"/>
            </a:pPr>
            <a:r>
              <a:rPr lang="sl-SI" sz="2400"/>
              <a:t>delavnice za usposabljanje učiteljev praktikov</a:t>
            </a:r>
          </a:p>
          <a:p>
            <a:pPr lvl="1">
              <a:buFont typeface="Arial" charset="0"/>
              <a:buChar char="•"/>
            </a:pPr>
            <a:r>
              <a:rPr lang="sl-SI" sz="2400"/>
              <a:t>udeležba sodelujočih strokovnjakov na mednarodnih konferencah</a:t>
            </a:r>
          </a:p>
          <a:p>
            <a:pPr lvl="1">
              <a:buFont typeface="Arial" charset="0"/>
              <a:buChar char="•"/>
            </a:pPr>
            <a:r>
              <a:rPr lang="sl-SI" sz="2400"/>
              <a:t>projekti promocije za popularizacijo naravoslovnih ved med mladimi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7172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4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525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8198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323850" y="566689"/>
            <a:ext cx="70125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79" tIns="0" rIns="55545" bIns="0" anchor="ctr">
            <a:spAutoFit/>
          </a:bodyPr>
          <a:lstStyle/>
          <a:p>
            <a:pPr eaLnBrk="0" hangingPunct="0"/>
            <a:r>
              <a:rPr lang="sl-SI" b="1" dirty="0"/>
              <a:t>REZULTATI</a:t>
            </a:r>
            <a:endParaRPr lang="sl-SI" dirty="0"/>
          </a:p>
          <a:p>
            <a:pPr eaLnBrk="0" hangingPunct="0"/>
            <a:r>
              <a:rPr lang="sl-SI" b="1" dirty="0" smtClean="0"/>
              <a:t>Analiza </a:t>
            </a:r>
            <a:r>
              <a:rPr lang="sl-SI" b="1" dirty="0"/>
              <a:t>stanja naravoslovne pismenosti po šolski </a:t>
            </a:r>
            <a:r>
              <a:rPr lang="sl-SI" b="1" dirty="0" smtClean="0"/>
              <a:t>vertikali</a:t>
            </a:r>
          </a:p>
          <a:p>
            <a:pPr eaLnBrk="0" hangingPunct="0"/>
            <a:r>
              <a:rPr lang="sl-SI" b="1" dirty="0" smtClean="0"/>
              <a:t> z upoštevanjem sprememb s posodobitvijo učnih programov </a:t>
            </a:r>
          </a:p>
          <a:p>
            <a:pPr eaLnBrk="0" hangingPunct="0"/>
            <a:r>
              <a:rPr lang="sl-SI" b="1" dirty="0" smtClean="0"/>
              <a:t>v </a:t>
            </a:r>
            <a:r>
              <a:rPr lang="sl-SI" b="1" dirty="0"/>
              <a:t>devetletki in gimnazijah </a:t>
            </a:r>
            <a:endParaRPr lang="sl-SI" b="1" i="1" dirty="0"/>
          </a:p>
          <a:p>
            <a:pPr eaLnBrk="0" hangingPunct="0"/>
            <a:r>
              <a:rPr lang="sl-SI" b="1" i="1" dirty="0"/>
              <a:t>Trajanje:</a:t>
            </a:r>
            <a:r>
              <a:rPr lang="sl-SI" i="1" dirty="0"/>
              <a:t> 1.10.2008 - 31.12.2008</a:t>
            </a:r>
            <a:r>
              <a:rPr lang="sl-SI" dirty="0"/>
              <a:t> </a:t>
            </a:r>
          </a:p>
          <a:p>
            <a:pPr eaLnBrk="0" hangingPunct="0"/>
            <a:r>
              <a:rPr lang="sl-SI" b="1" i="1" dirty="0"/>
              <a:t>Rezultat :</a:t>
            </a:r>
            <a:r>
              <a:rPr lang="sl-SI" i="1" dirty="0"/>
              <a:t> </a:t>
            </a:r>
            <a:r>
              <a:rPr lang="sl-SI" i="1" dirty="0">
                <a:hlinkClick r:id="rId6"/>
              </a:rPr>
              <a:t>Analiza </a:t>
            </a:r>
            <a:r>
              <a:rPr lang="sl-SI" i="1" dirty="0" smtClean="0">
                <a:hlinkClick r:id="rId6"/>
              </a:rPr>
              <a:t>stanja naravoslovne </a:t>
            </a:r>
            <a:r>
              <a:rPr lang="sl-SI" i="1" dirty="0">
                <a:hlinkClick r:id="rId6"/>
              </a:rPr>
              <a:t>pismenosti v šolski vertikali</a:t>
            </a:r>
            <a:r>
              <a:rPr lang="sl-SI" i="1" dirty="0"/>
              <a:t>. </a:t>
            </a:r>
          </a:p>
          <a:p>
            <a:pPr eaLnBrk="0" hangingPunct="0"/>
            <a:r>
              <a:rPr lang="sl-SI" i="1" dirty="0" smtClean="0"/>
              <a:t>. </a:t>
            </a:r>
            <a:endParaRPr lang="sl-SI" sz="900" dirty="0"/>
          </a:p>
          <a:p>
            <a:pPr eaLnBrk="0" fontAlgn="ctr" hangingPunct="0"/>
            <a:endParaRPr lang="sl-SI" sz="800" dirty="0" smtClean="0"/>
          </a:p>
          <a:p>
            <a:pPr eaLnBrk="0" fontAlgn="ctr" hangingPunct="0"/>
            <a:endParaRPr lang="sl-SI" sz="800" dirty="0"/>
          </a:p>
          <a:p>
            <a:pPr eaLnBrk="0" hangingPunct="0"/>
            <a:endParaRPr lang="sl-SI" sz="800" dirty="0"/>
          </a:p>
        </p:txBody>
      </p:sp>
      <p:pic>
        <p:nvPicPr>
          <p:cNvPr id="8196" name="Picture 7" descr="http://distance.pfmb.uni-mb.si/pix/f/pdf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00" y="-78155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PoljeZBesedilom 7"/>
          <p:cNvSpPr txBox="1">
            <a:spLocks noChangeArrowheads="1"/>
          </p:cNvSpPr>
          <p:nvPr/>
        </p:nvSpPr>
        <p:spPr bwMode="auto">
          <a:xfrm>
            <a:off x="212725" y="3141663"/>
            <a:ext cx="89312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b="1"/>
              <a:t>Temeljne ugotovitve:</a:t>
            </a:r>
          </a:p>
          <a:p>
            <a:endParaRPr lang="sl-SI" b="1"/>
          </a:p>
          <a:p>
            <a:pPr>
              <a:buFont typeface="Arial" charset="0"/>
              <a:buChar char="•"/>
            </a:pPr>
            <a:r>
              <a:rPr lang="sl-SI" b="1"/>
              <a:t>Naravoslovni predmeti pri večini učencev niso v naboru priljubljenih predmetov</a:t>
            </a:r>
            <a:br>
              <a:rPr lang="sl-SI" b="1"/>
            </a:br>
            <a:r>
              <a:rPr lang="sl-SI" b="1"/>
              <a:t>(trditev še posebej velja za fiziko)</a:t>
            </a:r>
          </a:p>
          <a:p>
            <a:pPr>
              <a:buFont typeface="Arial" charset="0"/>
              <a:buChar char="•"/>
            </a:pPr>
            <a:r>
              <a:rPr lang="sl-SI" b="1"/>
              <a:t>Rezultati mednarodnih primerjav nas na področju naravoslovja uvrščajo med </a:t>
            </a:r>
            <a:br>
              <a:rPr lang="sl-SI" b="1"/>
            </a:br>
            <a:r>
              <a:rPr lang="sl-SI" b="1"/>
              <a:t>nadpovprečne, a ne med odlične.</a:t>
            </a:r>
          </a:p>
          <a:p>
            <a:pPr>
              <a:buFont typeface="Arial" charset="0"/>
              <a:buChar char="•"/>
            </a:pPr>
            <a:r>
              <a:rPr lang="sl-SI" b="1"/>
              <a:t>Prevladujejo tradicionalne transmisijske strategije poučevanja.</a:t>
            </a:r>
          </a:p>
          <a:p>
            <a:pPr>
              <a:buFont typeface="Arial" charset="0"/>
              <a:buChar char="•"/>
            </a:pPr>
            <a:r>
              <a:rPr lang="sl-SI" b="1"/>
              <a:t>Prevladuje akademsko teoretično znanje na račun aplikativnega znanja.</a:t>
            </a:r>
          </a:p>
          <a:p>
            <a:pPr>
              <a:buFont typeface="Arial" charset="0"/>
              <a:buChar char="•"/>
            </a:pPr>
            <a:r>
              <a:rPr lang="sl-SI" b="1"/>
              <a:t>Pouk je le redko ali nikoli zasnovan proučevalno in problemsko.</a:t>
            </a:r>
          </a:p>
          <a:p>
            <a:pPr>
              <a:buFont typeface="Arial" charset="0"/>
              <a:buChar char="•"/>
            </a:pPr>
            <a:r>
              <a:rPr lang="sl-SI" b="1"/>
              <a:t>Ustvarjalnost in inovativnost nista vzpodbujana. </a:t>
            </a:r>
          </a:p>
          <a:p>
            <a:endParaRPr lang="sl-SI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Skupina 11"/>
          <p:cNvGrpSpPr>
            <a:grpSpLocks/>
          </p:cNvGrpSpPr>
          <p:nvPr/>
        </p:nvGrpSpPr>
        <p:grpSpPr bwMode="auto">
          <a:xfrm>
            <a:off x="4572000" y="0"/>
            <a:ext cx="4411663" cy="476250"/>
            <a:chOff x="4572000" y="0"/>
            <a:chExt cx="4411868" cy="476672"/>
          </a:xfrm>
        </p:grpSpPr>
        <p:pic>
          <p:nvPicPr>
            <p:cNvPr id="9249" name="Slika 6" descr="logo_MSS_barvn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16672"/>
              <a:ext cx="1747572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50" name="Slika 8" descr="logo_ES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116672"/>
              <a:ext cx="1422003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51" name="Slika 10" descr="logo_fnm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0"/>
              <a:ext cx="113684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323850" y="958910"/>
            <a:ext cx="84963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979" tIns="0" rIns="55545" bIns="0" anchor="ctr">
            <a:spAutoFit/>
          </a:bodyPr>
          <a:lstStyle/>
          <a:p>
            <a:pPr eaLnBrk="0" hangingPunct="0"/>
            <a:r>
              <a:rPr lang="sl-SI" b="1" dirty="0" smtClean="0"/>
              <a:t>Opredelitev </a:t>
            </a:r>
            <a:r>
              <a:rPr lang="sl-SI" b="1" dirty="0"/>
              <a:t>naravoslovnih kompetenc za posamezne starostne skupine</a:t>
            </a:r>
            <a:br>
              <a:rPr lang="sl-SI" b="1" dirty="0"/>
            </a:br>
            <a:r>
              <a:rPr lang="sl-SI" b="1" dirty="0"/>
              <a:t> učencev/dijakov, ki so skupne vsem naravoslovnim strokam; opredelitev kompetenc, ki interdisciplinarno povezujejo naravoslovne stroke med seboj. </a:t>
            </a:r>
            <a:endParaRPr lang="sl-SI" b="1" i="1" dirty="0"/>
          </a:p>
          <a:p>
            <a:pPr eaLnBrk="0" hangingPunct="0"/>
            <a:r>
              <a:rPr lang="sl-SI" b="1" i="1" dirty="0"/>
              <a:t>Trajanje: </a:t>
            </a:r>
            <a:r>
              <a:rPr lang="sl-SI" i="1" dirty="0"/>
              <a:t>1.1.2009 - 31.3.2009</a:t>
            </a:r>
            <a:br>
              <a:rPr lang="sl-SI" i="1" dirty="0"/>
            </a:br>
            <a:r>
              <a:rPr lang="sl-SI" dirty="0"/>
              <a:t> </a:t>
            </a:r>
            <a:r>
              <a:rPr lang="sl-SI" b="1" i="1" dirty="0"/>
              <a:t>Rezultat : </a:t>
            </a:r>
            <a:r>
              <a:rPr lang="sl-SI" i="1" dirty="0">
                <a:hlinkClick r:id="rId6"/>
              </a:rPr>
              <a:t>Kompetence naravoslovne pismenosti, skupne vsem naravoslovnim strokam. </a:t>
            </a:r>
            <a:endParaRPr lang="sl-SI" i="1" dirty="0"/>
          </a:p>
        </p:txBody>
      </p:sp>
      <p:sp>
        <p:nvSpPr>
          <p:cNvPr id="9248" name="PoljeZBesedilom 34"/>
          <p:cNvSpPr txBox="1">
            <a:spLocks noChangeArrowheads="1"/>
          </p:cNvSpPr>
          <p:nvPr/>
        </p:nvSpPr>
        <p:spPr bwMode="auto">
          <a:xfrm>
            <a:off x="250825" y="3059113"/>
            <a:ext cx="83026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b="1" dirty="0"/>
              <a:t>Ključno:</a:t>
            </a:r>
          </a:p>
          <a:p>
            <a:endParaRPr lang="sl-SI" b="1" dirty="0"/>
          </a:p>
          <a:p>
            <a:pPr>
              <a:buFont typeface="Arial" pitchFamily="34" charset="0"/>
              <a:buChar char="•"/>
            </a:pPr>
            <a:r>
              <a:rPr lang="sl-SI" b="1" dirty="0"/>
              <a:t>Opredeljen je bil nabor ključnih in generičnih kompetenc,</a:t>
            </a:r>
            <a:br>
              <a:rPr lang="sl-SI" b="1" dirty="0"/>
            </a:br>
            <a:r>
              <a:rPr lang="sl-SI" b="1" dirty="0"/>
              <a:t>ki predstavljajo referenčni okvir projekta.</a:t>
            </a:r>
          </a:p>
          <a:p>
            <a:pPr>
              <a:buFont typeface="Arial" pitchFamily="34" charset="0"/>
              <a:buChar char="•"/>
            </a:pPr>
            <a:r>
              <a:rPr lang="sl-SI" b="1" dirty="0"/>
              <a:t>Nabor kompetenc ni omejujoč in omogoča vključevanje sorodnih naborov</a:t>
            </a:r>
            <a:br>
              <a:rPr lang="sl-SI" b="1" dirty="0"/>
            </a:br>
            <a:r>
              <a:rPr lang="sl-SI" b="1" dirty="0"/>
              <a:t>in nadaljnjo </a:t>
            </a:r>
            <a:r>
              <a:rPr lang="sl-SI" b="1" dirty="0" smtClean="0"/>
              <a:t>evolucijo </a:t>
            </a:r>
            <a:r>
              <a:rPr lang="sl-SI" b="1" dirty="0" err="1" smtClean="0"/>
              <a:t>kompetenčnega</a:t>
            </a:r>
            <a:r>
              <a:rPr lang="sl-SI" b="1" dirty="0" smtClean="0"/>
              <a:t> pristopa k poučevanju.</a:t>
            </a:r>
            <a:endParaRPr lang="sl-S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3"/>
          <p:cNvSpPr>
            <a:spLocks noGrp="1"/>
          </p:cNvSpPr>
          <p:nvPr>
            <p:ph type="title"/>
          </p:nvPr>
        </p:nvSpPr>
        <p:spPr>
          <a:xfrm>
            <a:off x="571500" y="357188"/>
            <a:ext cx="8229600" cy="1868487"/>
          </a:xfrm>
        </p:spPr>
        <p:txBody>
          <a:bodyPr/>
          <a:lstStyle/>
          <a:p>
            <a:r>
              <a:rPr lang="sl-SI" sz="3200" smtClean="0"/>
              <a:t>Kompetence so opredeljene kot kombinacija znanja, spretnosti in odnosov, ustrezajočih okoliščinam.</a:t>
            </a:r>
          </a:p>
        </p:txBody>
      </p:sp>
      <p:sp>
        <p:nvSpPr>
          <p:cNvPr id="5" name="Elipsa 4"/>
          <p:cNvSpPr/>
          <p:nvPr/>
        </p:nvSpPr>
        <p:spPr>
          <a:xfrm>
            <a:off x="2051050" y="2492375"/>
            <a:ext cx="2428875" cy="257175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sz="3200" b="1" dirty="0">
                <a:solidFill>
                  <a:schemeClr val="tx1"/>
                </a:solidFill>
              </a:rPr>
              <a:t>Znanje</a:t>
            </a:r>
          </a:p>
        </p:txBody>
      </p:sp>
      <p:sp>
        <p:nvSpPr>
          <p:cNvPr id="6" name="Elipsa 5"/>
          <p:cNvSpPr/>
          <p:nvPr/>
        </p:nvSpPr>
        <p:spPr>
          <a:xfrm>
            <a:off x="4071938" y="2357438"/>
            <a:ext cx="2428875" cy="2571750"/>
          </a:xfrm>
          <a:prstGeom prst="ellipse">
            <a:avLst/>
          </a:prstGeom>
          <a:solidFill>
            <a:schemeClr val="accent2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>
                <a:solidFill>
                  <a:schemeClr val="tx1"/>
                </a:solidFill>
              </a:rPr>
              <a:t>Spretnosti</a:t>
            </a:r>
          </a:p>
        </p:txBody>
      </p:sp>
      <p:sp>
        <p:nvSpPr>
          <p:cNvPr id="7" name="Elipsa 6"/>
          <p:cNvSpPr/>
          <p:nvPr/>
        </p:nvSpPr>
        <p:spPr>
          <a:xfrm>
            <a:off x="3143250" y="3786188"/>
            <a:ext cx="2428875" cy="257175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sz="3200" b="1" dirty="0">
                <a:solidFill>
                  <a:schemeClr val="tx1"/>
                </a:solidFill>
              </a:rPr>
              <a:t>Odnosi</a:t>
            </a:r>
          </a:p>
        </p:txBody>
      </p:sp>
      <p:sp>
        <p:nvSpPr>
          <p:cNvPr id="10246" name="Pravokotnik 7"/>
          <p:cNvSpPr>
            <a:spLocks noChangeArrowheads="1"/>
          </p:cNvSpPr>
          <p:nvPr/>
        </p:nvSpPr>
        <p:spPr bwMode="auto">
          <a:xfrm>
            <a:off x="142875" y="6286500"/>
            <a:ext cx="8572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600">
                <a:hlinkClick r:id="rId2"/>
              </a:rPr>
              <a:t>http://eur-lex.europa.eu/LexUriServ/LexUriServ.do?uri=OJ:L:2006:394:0010:0018:SL:PDF</a:t>
            </a:r>
            <a:r>
              <a:rPr lang="sl-SI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/>
              <a:t>Referenčni okvir EP določa osem ključnih kompetenc: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11267" name="Pravokotnik 3"/>
          <p:cNvSpPr>
            <a:spLocks noChangeArrowheads="1"/>
          </p:cNvSpPr>
          <p:nvPr/>
        </p:nvSpPr>
        <p:spPr bwMode="auto">
          <a:xfrm>
            <a:off x="571500" y="1785938"/>
            <a:ext cx="7715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/>
              <a:t>1) sporazumevanje v maternem jeziku;</a:t>
            </a:r>
          </a:p>
          <a:p>
            <a:r>
              <a:rPr lang="pl-PL" sz="2800"/>
              <a:t>2) sporazumevanje v tujih jezikih;</a:t>
            </a:r>
          </a:p>
          <a:p>
            <a:r>
              <a:rPr lang="sl-SI" sz="2800"/>
              <a:t>3) matematična kompetenca ter osnovne kompetence v znanosti (naravoslovju) in tehnologiji;</a:t>
            </a:r>
          </a:p>
          <a:p>
            <a:r>
              <a:rPr lang="sl-SI" sz="2800"/>
              <a:t>4) digitalna pismenost;</a:t>
            </a:r>
          </a:p>
          <a:p>
            <a:r>
              <a:rPr lang="sl-SI" sz="2800"/>
              <a:t>5) učenje učenja;</a:t>
            </a:r>
          </a:p>
          <a:p>
            <a:r>
              <a:rPr lang="sl-SI" sz="2800"/>
              <a:t>6) socialne in državljanske kompetence;</a:t>
            </a:r>
          </a:p>
          <a:p>
            <a:r>
              <a:rPr lang="sl-SI" sz="2800"/>
              <a:t>7) samoiniciativnost in podjetnost ter</a:t>
            </a:r>
          </a:p>
          <a:p>
            <a:r>
              <a:rPr lang="sl-SI" sz="2800"/>
              <a:t>8) kulturna zavest in izražanje.</a:t>
            </a:r>
          </a:p>
          <a:p>
            <a:endParaRPr lang="sl-SI" sz="1200">
              <a:hlinkClick r:id="rId2"/>
            </a:endParaRPr>
          </a:p>
          <a:p>
            <a:r>
              <a:rPr lang="sl-SI" sz="1600">
                <a:hlinkClick r:id="rId2"/>
              </a:rPr>
              <a:t>http://eur-lex.europa.eu/LexUriServ/LexUriServ.do?uri=OJ:L:2006:394:0010:0018:SL:PDF</a:t>
            </a:r>
            <a:r>
              <a:rPr lang="sl-SI" sz="1600"/>
              <a:t> </a:t>
            </a:r>
          </a:p>
          <a:p>
            <a:endParaRPr lang="sl-SI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7a63ae98c9331042c85a0ce3caf3b722">
  <xsd:schema xmlns:xsd="http://www.w3.org/2001/XMLSchema" xmlns:p="http://schemas.microsoft.com/office/2006/metadata/properties" targetNamespace="http://schemas.microsoft.com/office/2006/metadata/properties" ma:root="true" ma:fieldsID="643ad641ad674e858ec36190b61f65c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0AE3453-4B2F-477C-9FBC-18E156A5D843}"/>
</file>

<file path=customXml/itemProps2.xml><?xml version="1.0" encoding="utf-8"?>
<ds:datastoreItem xmlns:ds="http://schemas.openxmlformats.org/officeDocument/2006/customXml" ds:itemID="{75970BFD-EB1A-4633-B7AB-8794CF79B20C}"/>
</file>

<file path=customXml/itemProps3.xml><?xml version="1.0" encoding="utf-8"?>
<ds:datastoreItem xmlns:ds="http://schemas.openxmlformats.org/officeDocument/2006/customXml" ds:itemID="{2D1F7C9E-8263-4E30-B5F2-EFB66B7D7A9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1435</Words>
  <Application>Microsoft Office PowerPoint</Application>
  <PresentationFormat>Diaprojekcija na zaslonu (4:3)</PresentationFormat>
  <Paragraphs>286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36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Kompetence so opredeljene kot kombinacija znanja, spretnosti in odnosov, ustrezajočih okoliščinam.</vt:lpstr>
      <vt:lpstr>Referenčni okvir EP določa osem ključnih kompetenc: </vt:lpstr>
      <vt:lpstr>Ključne kompetence in naravoslovje</vt:lpstr>
      <vt:lpstr>Matematična kompetenca ter osnovne kompetence v znanosti in tehnologiji</vt:lpstr>
      <vt:lpstr>Generične  (prenosljive) kompetence (prirejeno po Mayer, 1991*)</vt:lpstr>
      <vt:lpstr>Osebne kompetence</vt:lpstr>
      <vt:lpstr>Diapozitiv 14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Diapozitiv 25</vt:lpstr>
      <vt:lpstr>Učenec mora biti v razredu aktiven.  Učitelj mu mora to omogočiti!</vt:lpstr>
      <vt:lpstr>Sklep: Poučevanje ne more temeljiti le na pridobivanju znanja</vt:lpstr>
      <vt:lpstr>Diapozitiv 28</vt:lpstr>
      <vt:lpstr>Diapozitiv 29</vt:lpstr>
      <vt:lpstr>V šolah so dobro branjene trdnjave – šolski predmeti</vt:lpstr>
      <vt:lpstr>INSTITUCIJE</vt:lpstr>
      <vt:lpstr>INSTITUCIJE</vt:lpstr>
      <vt:lpstr>Diapozitiv 33</vt:lpstr>
      <vt:lpstr>Diapozitiv 34</vt:lpstr>
      <vt:lpstr>Diapozitiv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Vlado</dc:creator>
  <cp:lastModifiedBy>Andrej Šorgo</cp:lastModifiedBy>
  <cp:revision>180</cp:revision>
  <dcterms:created xsi:type="dcterms:W3CDTF">2010-10-28T07:59:11Z</dcterms:created>
  <dcterms:modified xsi:type="dcterms:W3CDTF">2011-09-19T20:22:56Z</dcterms:modified>
</cp:coreProperties>
</file>